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</p:sldMasterIdLst>
  <p:notesMasterIdLst>
    <p:notesMasterId r:id="rId22"/>
  </p:notesMasterIdLst>
  <p:sldIdLst>
    <p:sldId id="260" r:id="rId2"/>
    <p:sldId id="258" r:id="rId3"/>
    <p:sldId id="344" r:id="rId4"/>
    <p:sldId id="273" r:id="rId5"/>
    <p:sldId id="307" r:id="rId6"/>
    <p:sldId id="338" r:id="rId7"/>
    <p:sldId id="308" r:id="rId8"/>
    <p:sldId id="310" r:id="rId9"/>
    <p:sldId id="334" r:id="rId10"/>
    <p:sldId id="332" r:id="rId11"/>
    <p:sldId id="313" r:id="rId12"/>
    <p:sldId id="324" r:id="rId13"/>
    <p:sldId id="333" r:id="rId14"/>
    <p:sldId id="314" r:id="rId15"/>
    <p:sldId id="315" r:id="rId16"/>
    <p:sldId id="339" r:id="rId17"/>
    <p:sldId id="340" r:id="rId18"/>
    <p:sldId id="341" r:id="rId19"/>
    <p:sldId id="342" r:id="rId20"/>
    <p:sldId id="331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ill Andrews" initials="" lastIdx="2" clrIdx="0"/>
  <p:cmAuthor id="1" name="Hanna Norris" initials="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81D2213-CFE9-4E5B-847E-6BE1D932436E}">
  <a:tblStyle styleId="{F81D2213-CFE9-4E5B-847E-6BE1D932436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9B56E01D-4E78-4036-986B-88B9054594B4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C627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C627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rgbClr val="FFC627">
              <a:alpha val="20000"/>
            </a:srgb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FFC627">
              <a:alpha val="20000"/>
            </a:srgb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rgbClr val="FFC627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rgbClr val="FFC627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47" autoAdjust="0"/>
    <p:restoredTop sz="95256" autoAdjust="0"/>
  </p:normalViewPr>
  <p:slideViewPr>
    <p:cSldViewPr snapToGrid="0">
      <p:cViewPr>
        <p:scale>
          <a:sx n="70" d="100"/>
          <a:sy n="70" d="100"/>
        </p:scale>
        <p:origin x="38" y="562"/>
      </p:cViewPr>
      <p:guideLst>
        <p:guide orient="horz" pos="1620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60d9f6eef7_2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g60d9f6eef7_2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033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094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8862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9132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7230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521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4977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b217a04489_2_7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 dirty="0"/>
          </a:p>
        </p:txBody>
      </p:sp>
      <p:sp>
        <p:nvSpPr>
          <p:cNvPr id="714" name="Google Shape;714;gb217a04489_2_7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115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b217a04489_2_7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 dirty="0"/>
          </a:p>
        </p:txBody>
      </p:sp>
      <p:sp>
        <p:nvSpPr>
          <p:cNvPr id="714" name="Google Shape;714;gb217a04489_2_7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5" name="Google Shape;23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60d9f6eef7_2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60d9f6eef7_2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60d9f6eef7_2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60d9f6eef7_2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2487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60d9f6eef7_2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60d9f6eef7_2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2028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60d9f6eef7_2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60d9f6eef7_2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0157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589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739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104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 Title slide with photo placeholder">
  <p:cSld name="CUSTOM_8_1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/>
          <p:nvPr/>
        </p:nvSpPr>
        <p:spPr>
          <a:xfrm>
            <a:off x="-5375" y="-24150"/>
            <a:ext cx="9144000" cy="36591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EFEFEF"/>
                </a:solidFill>
                <a:latin typeface="Arial"/>
                <a:ea typeface="Arial"/>
                <a:cs typeface="Arial"/>
                <a:sym typeface="Arial"/>
              </a:rPr>
              <a:t>Place a photo over this space</a:t>
            </a:r>
            <a:endParaRPr sz="1400" b="0" i="0" u="none" strike="noStrike" cap="none" dirty="0">
              <a:solidFill>
                <a:srgbClr val="EFEFE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6"/>
          <p:cNvSpPr txBox="1">
            <a:spLocks noGrp="1"/>
          </p:cNvSpPr>
          <p:nvPr>
            <p:ph type="ctrTitle"/>
          </p:nvPr>
        </p:nvSpPr>
        <p:spPr>
          <a:xfrm>
            <a:off x="647650" y="1362325"/>
            <a:ext cx="8136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4373450" y="3986129"/>
            <a:ext cx="44589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 i="0" u="none" strike="noStrike" cap="none">
                <a:solidFill>
                  <a:srgbClr val="000000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 i="0" u="none" strike="noStrike" cap="none">
                <a:solidFill>
                  <a:srgbClr val="000000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 i="0" u="none" strike="noStrike" cap="none">
                <a:solidFill>
                  <a:srgbClr val="000000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 i="0" u="none" strike="noStrike" cap="none">
                <a:solidFill>
                  <a:srgbClr val="000000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 i="0" u="none" strike="noStrike" cap="none">
                <a:solidFill>
                  <a:srgbClr val="000000"/>
                </a:solidFill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 i="0" u="none" strike="noStrike" cap="none">
                <a:solidFill>
                  <a:srgbClr val="000000"/>
                </a:solidFill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 i="0" u="none" strike="noStrike" cap="none">
                <a:solidFill>
                  <a:srgbClr val="000000"/>
                </a:solidFill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 i="0" u="none" strike="noStrike" cap="none">
                <a:solidFill>
                  <a:srgbClr val="000000"/>
                </a:solidFill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pic>
        <p:nvPicPr>
          <p:cNvPr id="6" name="Google Shape;117;p1">
            <a:extLst>
              <a:ext uri="{FF2B5EF4-FFF2-40B4-BE49-F238E27FC236}">
                <a16:creationId xmlns:a16="http://schemas.microsoft.com/office/drawing/2014/main" id="{B0DFD3F4-729B-D044-9A40-1014B0663044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650" y="3817272"/>
            <a:ext cx="3281082" cy="1104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 Chapter break bar 1">
  <p:cSld name="21 Chapter break bar 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9"/>
          <p:cNvSpPr/>
          <p:nvPr/>
        </p:nvSpPr>
        <p:spPr>
          <a:xfrm>
            <a:off x="0" y="1314450"/>
            <a:ext cx="9144000" cy="154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endParaRPr sz="37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39"/>
          <p:cNvSpPr txBox="1">
            <a:spLocks noGrp="1"/>
          </p:cNvSpPr>
          <p:nvPr>
            <p:ph type="title"/>
          </p:nvPr>
        </p:nvSpPr>
        <p:spPr>
          <a:xfrm>
            <a:off x="381837" y="1600200"/>
            <a:ext cx="81129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1">
                <a:solidFill>
                  <a:srgbClr val="FFFFFF"/>
                </a:solidFill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1">
                <a:solidFill>
                  <a:srgbClr val="FFFFFF"/>
                </a:solidFill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1">
                <a:solidFill>
                  <a:srgbClr val="FFFFFF"/>
                </a:solidFill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1">
                <a:solidFill>
                  <a:srgbClr val="FFFFFF"/>
                </a:solidFill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1">
                <a:solidFill>
                  <a:srgbClr val="FFFFFF"/>
                </a:solidFill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1">
                <a:solidFill>
                  <a:srgbClr val="FFFFFF"/>
                </a:solidFill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1">
                <a:solidFill>
                  <a:srgbClr val="FFFFFF"/>
                </a:solidFill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5" name="Picture 4" descr="ASU Library logo">
            <a:extLst>
              <a:ext uri="{FF2B5EF4-FFF2-40B4-BE49-F238E27FC236}">
                <a16:creationId xmlns:a16="http://schemas.microsoft.com/office/drawing/2014/main" id="{9173256D-160D-3B4E-88D1-C9718EFBC6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30600" y="4168101"/>
            <a:ext cx="2456405" cy="82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65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  Left heading">
  <p:cSld name="CUSTOM_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268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 Headline with 3 column">
  <p:cSld name="1_Title only_1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0"/>
          <p:cNvSpPr txBox="1">
            <a:spLocks noGrp="1"/>
          </p:cNvSpPr>
          <p:nvPr>
            <p:ph type="body" idx="1"/>
          </p:nvPr>
        </p:nvSpPr>
        <p:spPr>
          <a:xfrm>
            <a:off x="6215500" y="1163025"/>
            <a:ext cx="2403600" cy="3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body" idx="2"/>
          </p:nvPr>
        </p:nvSpPr>
        <p:spPr>
          <a:xfrm>
            <a:off x="3274550" y="1184665"/>
            <a:ext cx="2403600" cy="3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body" idx="3"/>
          </p:nvPr>
        </p:nvSpPr>
        <p:spPr>
          <a:xfrm>
            <a:off x="405375" y="1204825"/>
            <a:ext cx="2403600" cy="3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 Chapter Break White with small gold bar">
  <p:cSld name="CUSTOM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1"/>
          <p:cNvSpPr txBox="1">
            <a:spLocks noGrp="1"/>
          </p:cNvSpPr>
          <p:nvPr>
            <p:ph type="subTitle" idx="1"/>
          </p:nvPr>
        </p:nvSpPr>
        <p:spPr>
          <a:xfrm>
            <a:off x="311700" y="1005325"/>
            <a:ext cx="75087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u="none" strike="noStrike" cap="none">
                <a:solidFill>
                  <a:srgbClr val="000000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u="none" strike="noStrike" cap="none">
                <a:solidFill>
                  <a:srgbClr val="000000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u="none" strike="noStrike" cap="none">
                <a:solidFill>
                  <a:srgbClr val="000000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u="none" strike="noStrike" cap="none">
                <a:solidFill>
                  <a:srgbClr val="000000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u="none" strike="noStrike" cap="none">
                <a:solidFill>
                  <a:srgbClr val="000000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u="none" strike="noStrike" cap="none">
                <a:solidFill>
                  <a:srgbClr val="000000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u="none" strike="noStrike" cap="none">
                <a:solidFill>
                  <a:srgbClr val="000000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u="none" strike="noStrike" cap="none">
                <a:solidFill>
                  <a:srgbClr val="000000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title"/>
          </p:nvPr>
        </p:nvSpPr>
        <p:spPr>
          <a:xfrm>
            <a:off x="311700" y="11308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 2 Column Format Black Right">
  <p:cSld name="Section title and description_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2"/>
          <p:cNvSpPr/>
          <p:nvPr/>
        </p:nvSpPr>
        <p:spPr>
          <a:xfrm>
            <a:off x="4572000" y="-134650"/>
            <a:ext cx="4572000" cy="5277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2"/>
          <p:cNvSpPr txBox="1">
            <a:spLocks noGrp="1"/>
          </p:cNvSpPr>
          <p:nvPr>
            <p:ph type="body" idx="1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3837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 Cover Intro White logo left bottom">
  <p:cSld name="Cover Intro Option 2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3"/>
          <p:cNvSpPr txBox="1">
            <a:spLocks noGrp="1"/>
          </p:cNvSpPr>
          <p:nvPr>
            <p:ph type="title"/>
          </p:nvPr>
        </p:nvSpPr>
        <p:spPr>
          <a:xfrm>
            <a:off x="311700" y="1283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7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23"/>
          <p:cNvSpPr txBox="1">
            <a:spLocks noGrp="1"/>
          </p:cNvSpPr>
          <p:nvPr>
            <p:ph type="subTitle" idx="1"/>
          </p:nvPr>
        </p:nvSpPr>
        <p:spPr>
          <a:xfrm>
            <a:off x="436825" y="1005325"/>
            <a:ext cx="75087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" name="Google Shape;117;p1">
            <a:extLst>
              <a:ext uri="{FF2B5EF4-FFF2-40B4-BE49-F238E27FC236}">
                <a16:creationId xmlns:a16="http://schemas.microsoft.com/office/drawing/2014/main" id="{4D414CC2-280A-C844-ADAE-E8C70F579C75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375" y="3860275"/>
            <a:ext cx="3281082" cy="1104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 Gold chapter break or bold statement gold with subheading">
  <p:cSld name="Gold chapter break or bold statement gold_2">
    <p:bg>
      <p:bgPr>
        <a:solidFill>
          <a:schemeClr val="accen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4"/>
          <p:cNvSpPr txBox="1">
            <a:spLocks noGrp="1"/>
          </p:cNvSpPr>
          <p:nvPr>
            <p:ph type="title"/>
          </p:nvPr>
        </p:nvSpPr>
        <p:spPr>
          <a:xfrm>
            <a:off x="311700" y="1283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7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subTitle" idx="1"/>
          </p:nvPr>
        </p:nvSpPr>
        <p:spPr>
          <a:xfrm>
            <a:off x="436825" y="1005325"/>
            <a:ext cx="75087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 Maroon chapter break or bold statement with subheading">
  <p:cSld name="Gold chapter break or bold statement gold_2_1">
    <p:bg>
      <p:bgPr>
        <a:solidFill>
          <a:schemeClr val="dk2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5"/>
          <p:cNvSpPr txBox="1">
            <a:spLocks noGrp="1"/>
          </p:cNvSpPr>
          <p:nvPr>
            <p:ph type="title"/>
          </p:nvPr>
        </p:nvSpPr>
        <p:spPr>
          <a:xfrm>
            <a:off x="311700" y="1283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7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25"/>
          <p:cNvSpPr txBox="1">
            <a:spLocks noGrp="1"/>
          </p:cNvSpPr>
          <p:nvPr>
            <p:ph type="subTitle" idx="1"/>
          </p:nvPr>
        </p:nvSpPr>
        <p:spPr>
          <a:xfrm>
            <a:off x="436825" y="1005325"/>
            <a:ext cx="75087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 Title plus white horizontal block and black heading">
  <p:cSld name="20 Title plus white horizontal block and black heading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3"/>
          <p:cNvSpPr/>
          <p:nvPr/>
        </p:nvSpPr>
        <p:spPr>
          <a:xfrm>
            <a:off x="-9600" y="-40250"/>
            <a:ext cx="9163200" cy="180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5443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65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/>
          <p:nvPr/>
        </p:nvSpPr>
        <p:spPr>
          <a:xfrm>
            <a:off x="7655400" y="48784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" sz="400" b="0" i="0" u="none" strike="noStrike" cap="non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Copyright © 20</a:t>
            </a:r>
            <a:r>
              <a:rPr lang="en" sz="400">
                <a:solidFill>
                  <a:srgbClr val="B7B7B7"/>
                </a:solidFill>
              </a:rPr>
              <a:t>20 </a:t>
            </a:r>
            <a:r>
              <a:rPr lang="en" sz="400" b="0" i="0" u="none" strike="noStrike" cap="non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 Arizona Board of Regents.</a:t>
            </a:r>
            <a:endParaRPr sz="400" b="0" i="0" u="none" strike="noStrike" cap="none" dirty="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7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4" r:id="rId9"/>
    <p:sldLayoutId id="214748367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tif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 of a person's hands laying out a set of photographs that detail a family's life.">
            <a:extLst>
              <a:ext uri="{FF2B5EF4-FFF2-40B4-BE49-F238E27FC236}">
                <a16:creationId xmlns:a16="http://schemas.microsoft.com/office/drawing/2014/main" id="{8748E2BF-F828-C74D-9BC7-0FB9649B19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060" y="-24956"/>
            <a:ext cx="9221492" cy="3657600"/>
          </a:xfrm>
          <a:prstGeom prst="rect">
            <a:avLst/>
          </a:prstGeom>
        </p:spPr>
      </p:pic>
      <p:sp>
        <p:nvSpPr>
          <p:cNvPr id="10" name="Google Shape;108;p28">
            <a:extLst>
              <a:ext uri="{FF2B5EF4-FFF2-40B4-BE49-F238E27FC236}">
                <a16:creationId xmlns:a16="http://schemas.microsoft.com/office/drawing/2014/main" id="{3B131DB5-4BEB-3841-8249-DE5E59106CA4}"/>
              </a:ext>
            </a:extLst>
          </p:cNvPr>
          <p:cNvSpPr txBox="1">
            <a:spLocks/>
          </p:cNvSpPr>
          <p:nvPr/>
        </p:nvSpPr>
        <p:spPr>
          <a:xfrm>
            <a:off x="284375" y="-29598"/>
            <a:ext cx="7901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 err="1">
                <a:highlight>
                  <a:schemeClr val="accent1"/>
                </a:highlight>
              </a:rPr>
              <a:t>Archivos</a:t>
            </a:r>
            <a:r>
              <a:rPr lang="en-US" sz="3600" dirty="0">
                <a:highlight>
                  <a:schemeClr val="accent1"/>
                </a:highlight>
              </a:rPr>
              <a:t> 101</a:t>
            </a:r>
          </a:p>
          <a:p>
            <a:r>
              <a:rPr lang="en-US" sz="3200" dirty="0">
                <a:highlight>
                  <a:schemeClr val="accent1"/>
                </a:highlight>
              </a:rPr>
              <a:t>Historia y </a:t>
            </a:r>
            <a:r>
              <a:rPr lang="en-US" sz="3200" dirty="0" err="1">
                <a:highlight>
                  <a:schemeClr val="accent1"/>
                </a:highlight>
              </a:rPr>
              <a:t>Archivos</a:t>
            </a:r>
            <a:r>
              <a:rPr lang="en-US" sz="3200" dirty="0">
                <a:highlight>
                  <a:schemeClr val="accent1"/>
                </a:highlight>
              </a:rPr>
              <a:t> de la </a:t>
            </a:r>
            <a:r>
              <a:rPr lang="en-US" sz="3200" dirty="0" err="1">
                <a:highlight>
                  <a:schemeClr val="accent1"/>
                </a:highlight>
              </a:rPr>
              <a:t>Comunidad</a:t>
            </a:r>
            <a:endParaRPr lang="en-US" sz="3200" dirty="0">
              <a:highlight>
                <a:schemeClr val="accent1"/>
              </a:highlight>
            </a:endParaRPr>
          </a:p>
          <a:p>
            <a:endParaRPr lang="en-US" sz="1800" dirty="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663C8B-7E93-4D6D-8808-43BBA8E0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38" y="113140"/>
            <a:ext cx="8520600" cy="572700"/>
          </a:xfrm>
        </p:spPr>
        <p:txBody>
          <a:bodyPr/>
          <a:lstStyle/>
          <a:p>
            <a:r>
              <a:rPr lang="es-ES" sz="3600" dirty="0"/>
              <a:t>Actividad de Mostrar y Compartir:</a:t>
            </a:r>
            <a:br>
              <a:rPr lang="es-ES" sz="2800" dirty="0"/>
            </a:br>
            <a:r>
              <a:rPr lang="es-ES" sz="2800" b="0" dirty="0"/>
              <a:t>¿Qué hay en su cápsula de tiempo o archivo?</a:t>
            </a:r>
            <a:br>
              <a:rPr lang="es-ES" sz="2800" dirty="0"/>
            </a:br>
            <a:endParaRPr lang="es-E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067D2-2119-49A6-BB9A-705AC8BEE9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27"/>
          <a:stretch/>
        </p:blipFill>
        <p:spPr>
          <a:xfrm>
            <a:off x="624804" y="1550491"/>
            <a:ext cx="5175499" cy="32419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305C7B-EC76-4A49-AE92-7AD7C3786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201" y="1550491"/>
            <a:ext cx="2541381" cy="324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1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68671B-D4D6-EC42-9D17-88F1C6DA2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Organice</a:t>
            </a:r>
            <a:r>
              <a:rPr lang="en-US" dirty="0"/>
              <a:t> y Describe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Google Shape;310;p57">
            <a:extLst>
              <a:ext uri="{FF2B5EF4-FFF2-40B4-BE49-F238E27FC236}">
                <a16:creationId xmlns:a16="http://schemas.microsoft.com/office/drawing/2014/main" id="{66DA58BA-9757-A341-B8A0-8431EB365FCB}"/>
              </a:ext>
            </a:extLst>
          </p:cNvPr>
          <p:cNvSpPr txBox="1"/>
          <p:nvPr/>
        </p:nvSpPr>
        <p:spPr>
          <a:xfrm>
            <a:off x="311701" y="1841863"/>
            <a:ext cx="3596270" cy="2353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 sz="2000" b="1" dirty="0" err="1"/>
              <a:t>Organize</a:t>
            </a:r>
            <a:r>
              <a:rPr lang="es-ES" sz="2000" b="1" dirty="0"/>
              <a:t> el material </a:t>
            </a:r>
            <a:r>
              <a:rPr lang="es-ES" sz="2000" dirty="0"/>
              <a:t>por tipo o tema. identifique personas, lugares y fechas. </a:t>
            </a:r>
          </a:p>
          <a:p>
            <a:endParaRPr lang="en-US" sz="2000" dirty="0"/>
          </a:p>
          <a:p>
            <a:r>
              <a:rPr lang="es-ES" sz="2000" dirty="0"/>
              <a:t>Junté información que le ayudará a crear un búsqueda de ayuda que identifica lo que hay en cada carpeta y caja.</a:t>
            </a:r>
          </a:p>
        </p:txBody>
      </p:sp>
      <p:pic>
        <p:nvPicPr>
          <p:cNvPr id="6" name="Picture 5" descr="Close up photo of hands framing a photo and a piece of paper that gives information about the photograph in Spanish. Information includes the date the photo was taken, the people featured, as well as the occasion.">
            <a:extLst>
              <a:ext uri="{FF2B5EF4-FFF2-40B4-BE49-F238E27FC236}">
                <a16:creationId xmlns:a16="http://schemas.microsoft.com/office/drawing/2014/main" id="{0CD5EFCE-DEFE-EC43-B6D7-54D16581A2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24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68671B-D4D6-EC42-9D17-88F1C6DA2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24" y="208045"/>
            <a:ext cx="7990710" cy="1470148"/>
          </a:xfrm>
        </p:spPr>
        <p:txBody>
          <a:bodyPr/>
          <a:lstStyle/>
          <a:p>
            <a:r>
              <a:rPr lang="en-US" sz="4400" dirty="0" err="1"/>
              <a:t>Actividad</a:t>
            </a:r>
            <a:r>
              <a:rPr lang="en-US" sz="4400" dirty="0"/>
              <a:t> de </a:t>
            </a:r>
            <a:r>
              <a:rPr lang="en-US" sz="4400" dirty="0" err="1"/>
              <a:t>Analizar</a:t>
            </a:r>
            <a:r>
              <a:rPr lang="en-US" sz="4400" dirty="0"/>
              <a:t> </a:t>
            </a:r>
            <a:r>
              <a:rPr lang="en-US" sz="4400" dirty="0" err="1"/>
              <a:t>Fotos</a:t>
            </a:r>
            <a:endParaRPr lang="en-US" sz="4400" dirty="0"/>
          </a:p>
        </p:txBody>
      </p:sp>
      <p:sp>
        <p:nvSpPr>
          <p:cNvPr id="4" name="Google Shape;310;p57">
            <a:extLst>
              <a:ext uri="{FF2B5EF4-FFF2-40B4-BE49-F238E27FC236}">
                <a16:creationId xmlns:a16="http://schemas.microsoft.com/office/drawing/2014/main" id="{66DA58BA-9757-A341-B8A0-8431EB365FCB}"/>
              </a:ext>
            </a:extLst>
          </p:cNvPr>
          <p:cNvSpPr txBox="1"/>
          <p:nvPr/>
        </p:nvSpPr>
        <p:spPr>
          <a:xfrm>
            <a:off x="450924" y="1324769"/>
            <a:ext cx="3046394" cy="2280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¿Quién está en la foto?</a:t>
            </a:r>
          </a:p>
          <a:p>
            <a:endParaRPr lang="es-ES" dirty="0">
              <a:solidFill>
                <a:schemeClr val="bg1"/>
              </a:solidFill>
            </a:endParaRPr>
          </a:p>
          <a:p>
            <a:r>
              <a:rPr lang="es-ES" sz="2800" dirty="0">
                <a:solidFill>
                  <a:schemeClr val="bg1"/>
                </a:solidFill>
              </a:rPr>
              <a:t>¿Qué documenta la foto?</a:t>
            </a:r>
          </a:p>
          <a:p>
            <a:endParaRPr lang="es-ES" dirty="0">
              <a:solidFill>
                <a:schemeClr val="bg1"/>
              </a:solidFill>
            </a:endParaRPr>
          </a:p>
          <a:p>
            <a:r>
              <a:rPr lang="es-ES" sz="2800" dirty="0">
                <a:solidFill>
                  <a:schemeClr val="bg1"/>
                </a:solidFill>
              </a:rPr>
              <a:t>¿Dónde y cuándo fue tomada?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9E1349-59E2-4385-9FC1-0331AE1E8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842" y="1246776"/>
            <a:ext cx="4401792" cy="331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08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68671B-D4D6-EC42-9D17-88F1C6DA2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382228"/>
            <a:ext cx="2876409" cy="2875820"/>
          </a:xfrm>
        </p:spPr>
        <p:txBody>
          <a:bodyPr/>
          <a:lstStyle/>
          <a:p>
            <a:r>
              <a:rPr lang="es-ES" sz="3200" dirty="0"/>
              <a:t>Actividad de Búsqueda de Ayuda </a:t>
            </a:r>
            <a:br>
              <a:rPr lang="es-ES" sz="4000" dirty="0"/>
            </a:br>
            <a:br>
              <a:rPr lang="es-ES" sz="4000" dirty="0"/>
            </a:br>
            <a:r>
              <a:rPr lang="es-ES" sz="2000" b="0" dirty="0"/>
              <a:t>Un documento </a:t>
            </a:r>
            <a:br>
              <a:rPr lang="es-ES" sz="2000" b="0" dirty="0"/>
            </a:br>
            <a:r>
              <a:rPr lang="es-ES" sz="2000" b="0" dirty="0"/>
              <a:t>que contiene información detallada </a:t>
            </a:r>
            <a:br>
              <a:rPr lang="es-ES" sz="2000" b="0" dirty="0"/>
            </a:br>
            <a:r>
              <a:rPr lang="es-ES" sz="2000" b="0" dirty="0"/>
              <a:t>o metadatos sobre su archivo.</a:t>
            </a:r>
            <a:br>
              <a:rPr lang="es-ES" sz="2000" b="0" dirty="0"/>
            </a:br>
            <a:br>
              <a:rPr lang="es-ES" sz="2000" b="0" dirty="0"/>
            </a:br>
            <a:endParaRPr lang="en-US" sz="4000" b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5ADE77-B729-4CCA-A5FC-CE1B2E35C1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6" t="2509" b="6092"/>
          <a:stretch/>
        </p:blipFill>
        <p:spPr>
          <a:xfrm>
            <a:off x="2971799" y="535214"/>
            <a:ext cx="5882015" cy="431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36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Photo of a page from a photo album containing four photos with descriptive text written by hand under where the photos are placed.. The pages are yellow and the images are in black and white.">
            <a:extLst>
              <a:ext uri="{FF2B5EF4-FFF2-40B4-BE49-F238E27FC236}">
                <a16:creationId xmlns:a16="http://schemas.microsoft.com/office/drawing/2014/main" id="{16DC7F60-F130-CE4A-999E-9BE0CDE956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sp>
        <p:nvSpPr>
          <p:cNvPr id="4" name="Google Shape;310;p57">
            <a:extLst>
              <a:ext uri="{FF2B5EF4-FFF2-40B4-BE49-F238E27FC236}">
                <a16:creationId xmlns:a16="http://schemas.microsoft.com/office/drawing/2014/main" id="{7B2EE9AE-FDF2-4A21-A09A-BF872F2BE350}"/>
              </a:ext>
            </a:extLst>
          </p:cNvPr>
          <p:cNvSpPr txBox="1"/>
          <p:nvPr/>
        </p:nvSpPr>
        <p:spPr>
          <a:xfrm>
            <a:off x="350520" y="166260"/>
            <a:ext cx="3703320" cy="3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highlight>
                  <a:srgbClr val="000000"/>
                </a:highlight>
              </a:rPr>
              <a:t>Álbumes</a:t>
            </a:r>
            <a:r>
              <a:rPr lang="en-US" sz="3200" b="1" dirty="0">
                <a:solidFill>
                  <a:schemeClr val="bg1"/>
                </a:solidFill>
                <a:highlight>
                  <a:srgbClr val="000000"/>
                </a:highlight>
              </a:rPr>
              <a:t> de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000000"/>
                </a:highlight>
              </a:rPr>
              <a:t>Fotos</a:t>
            </a:r>
            <a:r>
              <a:rPr lang="en-US" sz="3200" b="1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</a:p>
          <a:p>
            <a:r>
              <a:rPr lang="en-US" sz="3200" b="1" dirty="0">
                <a:solidFill>
                  <a:schemeClr val="bg1"/>
                </a:solidFill>
                <a:highlight>
                  <a:srgbClr val="000000"/>
                </a:highlight>
              </a:rPr>
              <a:t>y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000000"/>
                </a:highlight>
              </a:rPr>
              <a:t>Álbumes</a:t>
            </a:r>
            <a:r>
              <a:rPr lang="en-US" sz="3200" b="1" dirty="0">
                <a:solidFill>
                  <a:schemeClr val="bg1"/>
                </a:solidFill>
                <a:highlight>
                  <a:srgbClr val="000000"/>
                </a:highlight>
              </a:rPr>
              <a:t> de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000000"/>
                </a:highlight>
              </a:rPr>
              <a:t>Recortes</a:t>
            </a:r>
            <a:endParaRPr lang="en-US" sz="3200" b="1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endParaRPr lang="en-US" sz="1200" b="1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r>
              <a:rPr lang="es-ES" sz="2000" dirty="0"/>
              <a:t>Utilizan un adhesivo que </a:t>
            </a:r>
            <a:r>
              <a:rPr lang="es-ES" sz="2000" b="1" dirty="0"/>
              <a:t>hace material amarillo</a:t>
            </a:r>
            <a:r>
              <a:rPr lang="es-ES" sz="2000" dirty="0"/>
              <a:t> que puede dañar sus fotos si trata de despegarlas. </a:t>
            </a:r>
          </a:p>
          <a:p>
            <a:endParaRPr lang="en-US" sz="1200" dirty="0"/>
          </a:p>
          <a:p>
            <a:r>
              <a:rPr lang="en-US" sz="2000" dirty="0"/>
              <a:t>Si </a:t>
            </a:r>
            <a:r>
              <a:rPr lang="en-US" sz="2000" dirty="0" err="1"/>
              <a:t>usas</a:t>
            </a:r>
            <a:r>
              <a:rPr lang="en-US" sz="2000" dirty="0"/>
              <a:t> </a:t>
            </a:r>
            <a:r>
              <a:rPr lang="en-US" sz="2000" dirty="0" err="1"/>
              <a:t>álbumes</a:t>
            </a:r>
            <a:r>
              <a:rPr lang="en-US" sz="2000" dirty="0"/>
              <a:t> de </a:t>
            </a:r>
            <a:r>
              <a:rPr lang="en-US" sz="2000" dirty="0" err="1"/>
              <a:t>fotos</a:t>
            </a:r>
            <a:r>
              <a:rPr lang="en-US" sz="2000" dirty="0"/>
              <a:t>,</a:t>
            </a:r>
          </a:p>
          <a:p>
            <a:r>
              <a:rPr lang="en-US" sz="2000" dirty="0" err="1"/>
              <a:t>asegúrese</a:t>
            </a:r>
            <a:r>
              <a:rPr lang="en-US" sz="2000" dirty="0"/>
              <a:t> que </a:t>
            </a:r>
            <a:r>
              <a:rPr lang="en-US" sz="2000" dirty="0" err="1"/>
              <a:t>esten</a:t>
            </a:r>
            <a:r>
              <a:rPr lang="en-US" sz="2000" dirty="0"/>
              <a:t> </a:t>
            </a:r>
            <a:r>
              <a:rPr lang="en-US" sz="2000" b="1" dirty="0" err="1"/>
              <a:t>libres</a:t>
            </a:r>
            <a:r>
              <a:rPr lang="en-US" sz="2000" b="1" dirty="0"/>
              <a:t> de </a:t>
            </a:r>
            <a:r>
              <a:rPr lang="en-US" sz="2000" b="1" dirty="0" err="1"/>
              <a:t>ácidos</a:t>
            </a:r>
            <a:r>
              <a:rPr lang="en-US" sz="2000" dirty="0"/>
              <a:t> y que no </a:t>
            </a:r>
            <a:r>
              <a:rPr lang="en-US" sz="2000" dirty="0" err="1"/>
              <a:t>contengan</a:t>
            </a:r>
            <a:r>
              <a:rPr lang="en-US" sz="2000" dirty="0"/>
              <a:t> </a:t>
            </a:r>
            <a:r>
              <a:rPr lang="en-US" sz="2000" dirty="0" err="1"/>
              <a:t>pegamento</a:t>
            </a:r>
            <a:r>
              <a:rPr lang="en-US" sz="2000" dirty="0"/>
              <a:t>, </a:t>
            </a:r>
            <a:r>
              <a:rPr lang="en-US" sz="2000" dirty="0" err="1"/>
              <a:t>cinta</a:t>
            </a:r>
            <a:r>
              <a:rPr lang="en-US" sz="2000" dirty="0"/>
              <a:t>, o </a:t>
            </a:r>
            <a:r>
              <a:rPr lang="en-US" sz="2000" dirty="0" err="1"/>
              <a:t>otros</a:t>
            </a:r>
            <a:r>
              <a:rPr lang="en-US" sz="2000" dirty="0"/>
              <a:t> </a:t>
            </a:r>
            <a:r>
              <a:rPr lang="en-US" sz="2000" dirty="0" err="1"/>
              <a:t>adhesivos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1817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68671B-D4D6-EC42-9D17-88F1C6DA2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643" y="167439"/>
            <a:ext cx="3837000" cy="572700"/>
          </a:xfrm>
        </p:spPr>
        <p:txBody>
          <a:bodyPr/>
          <a:lstStyle/>
          <a:p>
            <a:r>
              <a:rPr lang="en-US" dirty="0"/>
              <a:t>3) Preserve</a:t>
            </a:r>
          </a:p>
        </p:txBody>
      </p:sp>
      <p:sp>
        <p:nvSpPr>
          <p:cNvPr id="4" name="Google Shape;310;p57">
            <a:extLst>
              <a:ext uri="{FF2B5EF4-FFF2-40B4-BE49-F238E27FC236}">
                <a16:creationId xmlns:a16="http://schemas.microsoft.com/office/drawing/2014/main" id="{66DA58BA-9757-A341-B8A0-8431EB365FCB}"/>
              </a:ext>
            </a:extLst>
          </p:cNvPr>
          <p:cNvSpPr txBox="1"/>
          <p:nvPr/>
        </p:nvSpPr>
        <p:spPr>
          <a:xfrm>
            <a:off x="212642" y="816339"/>
            <a:ext cx="4450798" cy="2451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 sz="2000" dirty="0">
                <a:latin typeface="Arial" panose="020B0604020202020204" pitchFamily="34" charset="0"/>
              </a:rPr>
              <a:t>Almacene en un lugar </a:t>
            </a:r>
            <a:r>
              <a:rPr lang="es-ES" sz="2000" b="1" dirty="0">
                <a:latin typeface="Arial" panose="020B0604020202020204" pitchFamily="34" charset="0"/>
              </a:rPr>
              <a:t>limpio y </a:t>
            </a:r>
          </a:p>
          <a:p>
            <a:r>
              <a:rPr lang="es-ES" sz="2000" b="1" dirty="0">
                <a:latin typeface="Arial" panose="020B0604020202020204" pitchFamily="34" charset="0"/>
              </a:rPr>
              <a:t>seco </a:t>
            </a:r>
            <a:r>
              <a:rPr lang="es-ES" sz="2000" dirty="0">
                <a:latin typeface="Arial" panose="020B0604020202020204" pitchFamily="34" charset="0"/>
              </a:rPr>
              <a:t>y a temperatura estable </a:t>
            </a:r>
          </a:p>
          <a:p>
            <a:r>
              <a:rPr lang="es-ES" sz="2000" dirty="0">
                <a:latin typeface="Arial" panose="020B0604020202020204" pitchFamily="34" charset="0"/>
              </a:rPr>
              <a:t>(menos de 70 ° F).</a:t>
            </a:r>
          </a:p>
          <a:p>
            <a:endParaRPr lang="en-US" dirty="0"/>
          </a:p>
          <a:p>
            <a:r>
              <a:rPr lang="es-ES" sz="2000" b="1" dirty="0"/>
              <a:t>No lo guarde </a:t>
            </a:r>
            <a:r>
              <a:rPr lang="es-ES" sz="2000" dirty="0"/>
              <a:t>en el ático, el sótano, el garaje ni afuera.</a:t>
            </a:r>
            <a:endParaRPr lang="en-US" sz="2000" dirty="0"/>
          </a:p>
          <a:p>
            <a:endParaRPr lang="en-US" dirty="0"/>
          </a:p>
          <a:p>
            <a:r>
              <a:rPr lang="es-ES" sz="2000" dirty="0">
                <a:latin typeface="Arial" panose="020B0604020202020204" pitchFamily="34" charset="0"/>
              </a:rPr>
              <a:t>Utilice materiales de archivo (</a:t>
            </a:r>
            <a:r>
              <a:rPr lang="es-ES" sz="2000" b="1" dirty="0">
                <a:latin typeface="Arial" panose="020B0604020202020204" pitchFamily="34" charset="0"/>
              </a:rPr>
              <a:t>carpetas y cajas libres de </a:t>
            </a:r>
          </a:p>
          <a:p>
            <a:r>
              <a:rPr lang="es-ES" sz="2000" b="1" dirty="0">
                <a:latin typeface="Arial" panose="020B0604020202020204" pitchFamily="34" charset="0"/>
              </a:rPr>
              <a:t>ácido, </a:t>
            </a:r>
            <a:r>
              <a:rPr lang="es-ES" sz="2000" b="1" dirty="0" err="1">
                <a:latin typeface="Arial" panose="020B0604020202020204" pitchFamily="34" charset="0"/>
              </a:rPr>
              <a:t>mylar</a:t>
            </a:r>
            <a:r>
              <a:rPr lang="es-ES" sz="2000" b="1" dirty="0">
                <a:latin typeface="Arial" panose="020B0604020202020204" pitchFamily="34" charset="0"/>
              </a:rPr>
              <a:t> y guantes</a:t>
            </a:r>
            <a:r>
              <a:rPr lang="es-ES" sz="2000" dirty="0">
                <a:latin typeface="Arial" panose="020B0604020202020204" pitchFamily="34" charset="0"/>
              </a:rPr>
              <a:t>).</a:t>
            </a:r>
          </a:p>
          <a:p>
            <a:endParaRPr lang="es-ES" b="1" dirty="0">
              <a:solidFill>
                <a:srgbClr val="A50021"/>
              </a:solidFill>
              <a:latin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A50021"/>
                </a:solidFill>
              </a:rPr>
              <a:t>La </a:t>
            </a:r>
            <a:r>
              <a:rPr lang="en-US" sz="2000" b="1" dirty="0" err="1">
                <a:solidFill>
                  <a:srgbClr val="A50021"/>
                </a:solidFill>
              </a:rPr>
              <a:t>biblioteca</a:t>
            </a:r>
            <a:r>
              <a:rPr lang="en-US" sz="2000" b="1" dirty="0">
                <a:solidFill>
                  <a:srgbClr val="A50021"/>
                </a:solidFill>
              </a:rPr>
              <a:t> de ASU </a:t>
            </a:r>
            <a:r>
              <a:rPr lang="en-US" sz="2000" b="1" dirty="0" err="1">
                <a:solidFill>
                  <a:srgbClr val="A50021"/>
                </a:solidFill>
              </a:rPr>
              <a:t>proporciona</a:t>
            </a:r>
            <a:r>
              <a:rPr lang="en-US" sz="2000" b="1" dirty="0">
                <a:solidFill>
                  <a:srgbClr val="A50021"/>
                </a:solidFill>
              </a:rPr>
              <a:t> kits de </a:t>
            </a:r>
            <a:r>
              <a:rPr lang="en-US" sz="2000" b="1" dirty="0" err="1">
                <a:solidFill>
                  <a:srgbClr val="A50021"/>
                </a:solidFill>
              </a:rPr>
              <a:t>archivos</a:t>
            </a:r>
            <a:r>
              <a:rPr lang="en-US" sz="2000" b="1" dirty="0">
                <a:solidFill>
                  <a:srgbClr val="A50021"/>
                </a:solidFill>
              </a:rPr>
              <a:t> </a:t>
            </a:r>
            <a:r>
              <a:rPr lang="en-US" sz="2000" b="1" dirty="0" err="1">
                <a:solidFill>
                  <a:srgbClr val="A50021"/>
                </a:solidFill>
              </a:rPr>
              <a:t>gratuitos</a:t>
            </a:r>
            <a:r>
              <a:rPr lang="en-US" sz="2000" b="1" dirty="0">
                <a:solidFill>
                  <a:srgbClr val="A50021"/>
                </a:solidFill>
              </a:rPr>
              <a:t> a los </a:t>
            </a:r>
            <a:r>
              <a:rPr lang="en-US" sz="2000" b="1" dirty="0" err="1">
                <a:solidFill>
                  <a:srgbClr val="A50021"/>
                </a:solidFill>
              </a:rPr>
              <a:t>archivistas</a:t>
            </a:r>
            <a:r>
              <a:rPr lang="en-US" sz="2000" b="1" dirty="0">
                <a:solidFill>
                  <a:srgbClr val="A50021"/>
                </a:solidFill>
              </a:rPr>
              <a:t> de la </a:t>
            </a:r>
            <a:r>
              <a:rPr lang="en-US" sz="2000" b="1" dirty="0" err="1">
                <a:solidFill>
                  <a:srgbClr val="A50021"/>
                </a:solidFill>
              </a:rPr>
              <a:t>comunidad</a:t>
            </a:r>
            <a:r>
              <a:rPr lang="en-US" sz="2000" b="1" dirty="0">
                <a:solidFill>
                  <a:srgbClr val="A50021"/>
                </a:solidFill>
              </a:rPr>
              <a:t>.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FC890F-310E-43DB-84F1-7375A19304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10" r="-1" b="5501"/>
          <a:stretch/>
        </p:blipFill>
        <p:spPr>
          <a:xfrm>
            <a:off x="4739642" y="557761"/>
            <a:ext cx="4229096" cy="395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30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310;p57">
            <a:extLst>
              <a:ext uri="{FF2B5EF4-FFF2-40B4-BE49-F238E27FC236}">
                <a16:creationId xmlns:a16="http://schemas.microsoft.com/office/drawing/2014/main" id="{229DA9ED-D9ED-DF4C-9C1D-DC9618FC8D59}"/>
              </a:ext>
            </a:extLst>
          </p:cNvPr>
          <p:cNvSpPr txBox="1"/>
          <p:nvPr/>
        </p:nvSpPr>
        <p:spPr>
          <a:xfrm>
            <a:off x="438185" y="1723816"/>
            <a:ext cx="3600416" cy="2094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 sz="2400" dirty="0"/>
              <a:t>Si no tiene suministros, use alternativas más baratas como recipientes de plástico, cajas sin ácido, o bolsas con cierre hermético para almacenar sus archivos.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706872-298A-4204-B6AF-77375A68B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374" y="257704"/>
            <a:ext cx="4036921" cy="1024152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dirty="0" err="1"/>
              <a:t>A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lternativas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ás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Baratas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  <p:pic>
        <p:nvPicPr>
          <p:cNvPr id="8" name="Picture 7" descr="Photo of man sorting through a plastic bin filled with archival materials including photographs, folders, and other materials.">
            <a:extLst>
              <a:ext uri="{FF2B5EF4-FFF2-40B4-BE49-F238E27FC236}">
                <a16:creationId xmlns:a16="http://schemas.microsoft.com/office/drawing/2014/main" id="{AF771D7C-F203-4AC8-AE6F-8539EA5CAD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5791" y="211984"/>
            <a:ext cx="4147930" cy="466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25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310;p57">
            <a:extLst>
              <a:ext uri="{FF2B5EF4-FFF2-40B4-BE49-F238E27FC236}">
                <a16:creationId xmlns:a16="http://schemas.microsoft.com/office/drawing/2014/main" id="{229DA9ED-D9ED-DF4C-9C1D-DC9618FC8D59}"/>
              </a:ext>
            </a:extLst>
          </p:cNvPr>
          <p:cNvSpPr txBox="1"/>
          <p:nvPr/>
        </p:nvSpPr>
        <p:spPr>
          <a:xfrm>
            <a:off x="182880" y="297604"/>
            <a:ext cx="3383280" cy="3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200" b="1" dirty="0" err="1">
                <a:solidFill>
                  <a:schemeClr val="bg1"/>
                </a:solidFill>
                <a:highlight>
                  <a:srgbClr val="000000"/>
                </a:highlight>
              </a:rPr>
              <a:t>Daño</a:t>
            </a:r>
            <a:r>
              <a:rPr lang="en-US" sz="3200" b="1" dirty="0">
                <a:solidFill>
                  <a:schemeClr val="bg1"/>
                </a:solidFill>
                <a:highlight>
                  <a:srgbClr val="000000"/>
                </a:highlight>
              </a:rPr>
              <a:t> de Agua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Arial"/>
              <a:cs typeface="Arial"/>
              <a:sym typeface="Arial"/>
            </a:endParaRPr>
          </a:p>
          <a:p>
            <a:pPr lvl="0"/>
            <a:r>
              <a:rPr lang="es-ES" sz="2400" dirty="0"/>
              <a:t>Requiere atención inmediata porque el </a:t>
            </a:r>
            <a:r>
              <a:rPr lang="es-ES" sz="2400" b="1" dirty="0"/>
              <a:t>moho crece después de 48 horas </a:t>
            </a:r>
            <a:r>
              <a:rPr lang="es-ES" sz="2400" dirty="0"/>
              <a:t>en temperatura y </a:t>
            </a:r>
          </a:p>
          <a:p>
            <a:pPr lvl="0"/>
            <a:r>
              <a:rPr lang="es-ES" sz="2400" dirty="0"/>
              <a:t>humedad alta.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lvl="0"/>
            <a:r>
              <a:rPr lang="es-ES" sz="2400" b="1" dirty="0"/>
              <a:t>Secar fotografías al aire</a:t>
            </a:r>
            <a:r>
              <a:rPr lang="es-ES" sz="2400" dirty="0"/>
              <a:t> es la forma más potente de evitar más daños.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12E3E4-BF6B-47B2-81EB-E761E6C13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640" y="128708"/>
            <a:ext cx="4983480" cy="488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26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10;p57">
            <a:extLst>
              <a:ext uri="{FF2B5EF4-FFF2-40B4-BE49-F238E27FC236}">
                <a16:creationId xmlns:a16="http://schemas.microsoft.com/office/drawing/2014/main" id="{66DA58BA-9757-A341-B8A0-8431EB365FCB}"/>
              </a:ext>
            </a:extLst>
          </p:cNvPr>
          <p:cNvSpPr txBox="1"/>
          <p:nvPr/>
        </p:nvSpPr>
        <p:spPr>
          <a:xfrm>
            <a:off x="282529" y="737610"/>
            <a:ext cx="4153191" cy="3328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ES" sz="2000" dirty="0"/>
              <a:t>Proceso de evaluar, organizar y describir sus archivos digitales de manera similar a sus archivos </a:t>
            </a:r>
          </a:p>
          <a:p>
            <a:pPr lvl="0"/>
            <a:r>
              <a:rPr lang="es-ES" sz="2000" dirty="0"/>
              <a:t>físicos. Le recomendamos que </a:t>
            </a:r>
          </a:p>
          <a:p>
            <a:pPr lvl="0"/>
            <a:r>
              <a:rPr lang="es-ES" sz="2000" dirty="0"/>
              <a:t>siga los siguientes pasos iniciales. </a:t>
            </a:r>
          </a:p>
          <a:p>
            <a:pPr lvl="0"/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lvl="0"/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• </a:t>
            </a:r>
            <a:r>
              <a:rPr lang="es-ES" sz="2000" dirty="0"/>
              <a:t>Convierta sus películas caseras (VHS) en archivos digitales.</a:t>
            </a:r>
          </a:p>
          <a:p>
            <a:pPr lvl="0"/>
            <a:endParaRPr lang="en-US" sz="1200" dirty="0"/>
          </a:p>
          <a:p>
            <a:pPr lvl="0"/>
            <a:r>
              <a:rPr lang="es-ES" sz="2000" dirty="0"/>
              <a:t>• Escanee sus fotografías originales y cree copias digitales. </a:t>
            </a:r>
          </a:p>
          <a:p>
            <a:pPr lvl="0"/>
            <a:endParaRPr lang="es-ES" sz="1200" dirty="0"/>
          </a:p>
          <a:p>
            <a:pPr lvl="0"/>
            <a:r>
              <a:rPr lang="es-ES" sz="2000" dirty="0"/>
              <a:t>• Establezca un sistema de respaldo para su computadora, cámara y teléfono. </a:t>
            </a:r>
          </a:p>
          <a:p>
            <a:pPr lvl="0"/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lvl="0"/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lvl="0"/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32" name="Picture 8" descr="https://lh4.googleusercontent.com/2BWe5XwZILFS0r6PVqNbvww2YdMqsbrqSowu7M9fp9MX7hlqisUqPBHyryHESHbGUjRZPnEyhYNj4L-pw3Au5TCYCos9yFvFE_ljZnDAbWSHTmsS-1gQ2UqhmR6NhJ_Vp0aLCwTeTmw">
            <a:extLst>
              <a:ext uri="{FF2B5EF4-FFF2-40B4-BE49-F238E27FC236}">
                <a16:creationId xmlns:a16="http://schemas.microsoft.com/office/drawing/2014/main" id="{C68EAAB0-FFF6-422D-9ACD-11E284D885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" r="4956"/>
          <a:stretch/>
        </p:blipFill>
        <p:spPr bwMode="auto">
          <a:xfrm>
            <a:off x="4708280" y="834887"/>
            <a:ext cx="4153191" cy="340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143245-49F5-40EE-9FC5-A448BF7DA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28" y="126033"/>
            <a:ext cx="4327571" cy="572700"/>
          </a:xfrm>
        </p:spPr>
        <p:txBody>
          <a:bodyPr/>
          <a:lstStyle/>
          <a:p>
            <a:r>
              <a:rPr lang="en-US" dirty="0"/>
              <a:t>4. </a:t>
            </a:r>
            <a:r>
              <a:rPr lang="en-US" dirty="0" err="1"/>
              <a:t>Preservación</a:t>
            </a:r>
            <a:r>
              <a:rPr lang="en-US" dirty="0"/>
              <a:t> Digital</a:t>
            </a:r>
          </a:p>
        </p:txBody>
      </p:sp>
    </p:spTree>
    <p:extLst>
      <p:ext uri="{BB962C8B-B14F-4D97-AF65-F5344CB8AC3E}">
        <p14:creationId xmlns:p14="http://schemas.microsoft.com/office/powerpoint/2010/main" val="1312827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55;p11">
            <a:extLst>
              <a:ext uri="{FF2B5EF4-FFF2-40B4-BE49-F238E27FC236}">
                <a16:creationId xmlns:a16="http://schemas.microsoft.com/office/drawing/2014/main" id="{E20B43E3-C9A3-432C-9250-233A3B31BFC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1415" y="2177773"/>
            <a:ext cx="1715100" cy="17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50;p11" descr="Jessica Salow">
            <a:extLst>
              <a:ext uri="{FF2B5EF4-FFF2-40B4-BE49-F238E27FC236}">
                <a16:creationId xmlns:a16="http://schemas.microsoft.com/office/drawing/2014/main" id="{970FC612-0FB9-4B2C-AACB-2540E4F5FE3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4" r="24"/>
          <a:stretch/>
        </p:blipFill>
        <p:spPr>
          <a:xfrm>
            <a:off x="3660206" y="2176895"/>
            <a:ext cx="1715100" cy="1715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56;p11">
            <a:extLst>
              <a:ext uri="{FF2B5EF4-FFF2-40B4-BE49-F238E27FC236}">
                <a16:creationId xmlns:a16="http://schemas.microsoft.com/office/drawing/2014/main" id="{F2D9BE62-2B68-4B9E-8483-78D5F8B07B2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28997" y="2162369"/>
            <a:ext cx="1715100" cy="17151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51;p11">
            <a:extLst>
              <a:ext uri="{FF2B5EF4-FFF2-40B4-BE49-F238E27FC236}">
                <a16:creationId xmlns:a16="http://schemas.microsoft.com/office/drawing/2014/main" id="{59D14993-4D4D-4D42-A06C-EAD9122E5455}"/>
              </a:ext>
            </a:extLst>
          </p:cNvPr>
          <p:cNvSpPr/>
          <p:nvPr/>
        </p:nvSpPr>
        <p:spPr>
          <a:xfrm>
            <a:off x="1226102" y="4110886"/>
            <a:ext cx="2038093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200"/>
            </a:pPr>
            <a:r>
              <a:rPr lang="en"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Nancy Godoy</a:t>
            </a:r>
            <a:br>
              <a:rPr lang="en"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 dirty="0"/>
              <a:t>Archivist, Chicano/a Research Collection </a:t>
            </a:r>
          </a:p>
          <a:p>
            <a:pPr lvl="0">
              <a:buSzPts val="1200"/>
            </a:pPr>
            <a:r>
              <a:rPr lang="en-US" sz="1200" dirty="0"/>
              <a:t>Head, Community-Driven Archives Initiative</a:t>
            </a:r>
          </a:p>
        </p:txBody>
      </p:sp>
      <p:sp>
        <p:nvSpPr>
          <p:cNvPr id="9" name="Google Shape;251;p11">
            <a:extLst>
              <a:ext uri="{FF2B5EF4-FFF2-40B4-BE49-F238E27FC236}">
                <a16:creationId xmlns:a16="http://schemas.microsoft.com/office/drawing/2014/main" id="{BFD8C245-75A5-4B7B-8F3D-CB3F9C74FCE1}"/>
              </a:ext>
            </a:extLst>
          </p:cNvPr>
          <p:cNvSpPr/>
          <p:nvPr/>
        </p:nvSpPr>
        <p:spPr>
          <a:xfrm>
            <a:off x="3594894" y="4103211"/>
            <a:ext cx="217725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Jessica Salow</a:t>
            </a:r>
            <a:br>
              <a:rPr lang="en"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Archivist, Black Collections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51;p11">
            <a:extLst>
              <a:ext uri="{FF2B5EF4-FFF2-40B4-BE49-F238E27FC236}">
                <a16:creationId xmlns:a16="http://schemas.microsoft.com/office/drawing/2014/main" id="{0E347B87-B896-461D-B1C9-BE7A47DCDA92}"/>
              </a:ext>
            </a:extLst>
          </p:cNvPr>
          <p:cNvSpPr/>
          <p:nvPr/>
        </p:nvSpPr>
        <p:spPr>
          <a:xfrm>
            <a:off x="5963685" y="4110886"/>
            <a:ext cx="217725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200"/>
            </a:pPr>
            <a:r>
              <a:rPr lang="en-US" sz="1200" b="1" dirty="0"/>
              <a:t>Alex Soto</a:t>
            </a:r>
          </a:p>
          <a:p>
            <a:pPr lvl="0">
              <a:buSzPts val="1200"/>
            </a:pPr>
            <a:r>
              <a:rPr lang="en-US" sz="1200" dirty="0"/>
              <a:t>Director, </a:t>
            </a:r>
            <a:r>
              <a:rPr lang="en-US" sz="1200" dirty="0" err="1"/>
              <a:t>Labriola</a:t>
            </a:r>
            <a:r>
              <a:rPr lang="en-US" sz="1200" dirty="0"/>
              <a:t> National American Indian Data Center</a:t>
            </a:r>
            <a:endParaRPr sz="140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13" name="Google Shape;249;p11">
            <a:extLst>
              <a:ext uri="{FF2B5EF4-FFF2-40B4-BE49-F238E27FC236}">
                <a16:creationId xmlns:a16="http://schemas.microsoft.com/office/drawing/2014/main" id="{26028605-B790-48E1-8398-770721342589}"/>
              </a:ext>
            </a:extLst>
          </p:cNvPr>
          <p:cNvSpPr txBox="1">
            <a:spLocks/>
          </p:cNvSpPr>
          <p:nvPr/>
        </p:nvSpPr>
        <p:spPr>
          <a:xfrm>
            <a:off x="311700" y="225400"/>
            <a:ext cx="8832300" cy="13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err="1"/>
              <a:t>Initiativa</a:t>
            </a:r>
            <a:r>
              <a:rPr lang="en-US" dirty="0"/>
              <a:t> de </a:t>
            </a:r>
            <a:r>
              <a:rPr lang="en-US" dirty="0" err="1"/>
              <a:t>Archivos</a:t>
            </a:r>
            <a:r>
              <a:rPr lang="en-US" dirty="0"/>
              <a:t> </a:t>
            </a:r>
            <a:r>
              <a:rPr lang="en-US" dirty="0" err="1"/>
              <a:t>Motivados</a:t>
            </a:r>
            <a:r>
              <a:rPr lang="en-US" dirty="0"/>
              <a:t> por la </a:t>
            </a:r>
            <a:r>
              <a:rPr lang="en-US" dirty="0" err="1"/>
              <a:t>Comunidad</a:t>
            </a:r>
            <a:r>
              <a:rPr lang="en-US" dirty="0">
                <a:solidFill>
                  <a:schemeClr val="bg1"/>
                </a:solidFill>
              </a:rPr>
              <a:t> ¡</a:t>
            </a:r>
            <a:r>
              <a:rPr lang="en-US" dirty="0" err="1">
                <a:solidFill>
                  <a:schemeClr val="bg1"/>
                </a:solidFill>
              </a:rPr>
              <a:t>Contáctenos</a:t>
            </a:r>
            <a:r>
              <a:rPr lang="en-US" dirty="0">
                <a:solidFill>
                  <a:schemeClr val="bg1"/>
                </a:solidFill>
              </a:rPr>
              <a:t>!</a:t>
            </a:r>
            <a:endParaRPr lang="en-US" sz="1800" dirty="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27584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9"/>
          <p:cNvSpPr txBox="1">
            <a:spLocks noGrp="1"/>
          </p:cNvSpPr>
          <p:nvPr>
            <p:ph type="title"/>
          </p:nvPr>
        </p:nvSpPr>
        <p:spPr>
          <a:xfrm>
            <a:off x="324057" y="228052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/>
            <a:r>
              <a:rPr lang="en" dirty="0"/>
              <a:t>Reconocimiento de </a:t>
            </a:r>
            <a:r>
              <a:rPr lang="en-US" dirty="0"/>
              <a:t>T</a:t>
            </a:r>
            <a:r>
              <a:rPr lang="en" dirty="0"/>
              <a:t>ierras </a:t>
            </a:r>
            <a:r>
              <a:rPr lang="en-US" dirty="0"/>
              <a:t>I</a:t>
            </a:r>
            <a:r>
              <a:rPr lang="en" dirty="0"/>
              <a:t>ndigenas</a:t>
            </a:r>
            <a:r>
              <a:rPr lang="en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" dirty="0"/>
              <a:t> </a:t>
            </a: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DF4471-2E24-481D-AB70-CEA6BD131BBC}"/>
              </a:ext>
            </a:extLst>
          </p:cNvPr>
          <p:cNvSpPr txBox="1"/>
          <p:nvPr/>
        </p:nvSpPr>
        <p:spPr>
          <a:xfrm>
            <a:off x="324057" y="2063578"/>
            <a:ext cx="85206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 biblioteca de ASU reconoce las veintidós naciones indígenas que han poblado este terreno por siglos. Los cuatro campus de </a:t>
            </a:r>
            <a:r>
              <a:rPr lang="es-ES" sz="1600" dirty="0">
                <a:latin typeface="Arial" panose="020B0604020202020204" pitchFamily="34" charset="0"/>
              </a:rPr>
              <a:t>A</a:t>
            </a:r>
            <a:r>
              <a:rPr lang="es-E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rizona </a:t>
            </a:r>
            <a:r>
              <a:rPr lang="es-ES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State</a:t>
            </a:r>
            <a:r>
              <a:rPr lang="es-E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University están ubicados en el valle del río salado en los territorios ancestrales de los pueblos indígenas, incluyendo las </a:t>
            </a:r>
            <a:r>
              <a:rPr lang="es-ES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comunidades indígenas </a:t>
            </a:r>
            <a:r>
              <a:rPr lang="es-ES" sz="16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Akimel</a:t>
            </a:r>
            <a:r>
              <a:rPr lang="es-ES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O’odham</a:t>
            </a:r>
            <a:r>
              <a:rPr lang="es-E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(Pima) y </a:t>
            </a:r>
            <a:r>
              <a:rPr lang="es-ES" sz="1600" b="1" dirty="0">
                <a:latin typeface="Arial" panose="020B0604020202020204" pitchFamily="34" charset="0"/>
              </a:rPr>
              <a:t>Pe</a:t>
            </a:r>
            <a:r>
              <a:rPr lang="es-ES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 </a:t>
            </a:r>
            <a:r>
              <a:rPr lang="es-ES" sz="1600" b="1" dirty="0" err="1">
                <a:latin typeface="Arial" panose="020B0604020202020204" pitchFamily="34" charset="0"/>
              </a:rPr>
              <a:t>P</a:t>
            </a:r>
            <a:r>
              <a:rPr lang="es-ES" sz="16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osh</a:t>
            </a:r>
            <a:r>
              <a:rPr lang="es-E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s-ES" sz="1600" dirty="0" err="1">
                <a:latin typeface="Arial" panose="020B0604020202020204" pitchFamily="34" charset="0"/>
              </a:rPr>
              <a:t>M</a:t>
            </a:r>
            <a:r>
              <a:rPr lang="es-ES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aricopa</a:t>
            </a:r>
            <a:r>
              <a:rPr lang="es-E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),  de quien el cuidado y custodia de estas tierras nos permite estar aquí. La biblioteca de ASU reconoce la soberanía de estas naciones y busca fomentar un ambiente de éxito y posibilidad para los estudiantes y patrocinadores indígenas. Somos defensores de la incorporación de sistemas de conocimiento  y metodologías de investigación indígenas dentro de las prácticas bibliotecarias. La biblioteca de ASU da la bienvenida a los </a:t>
            </a:r>
            <a:r>
              <a:rPr lang="es-ES" sz="16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miembros de </a:t>
            </a:r>
            <a:r>
              <a:rPr lang="es-ES" sz="160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Akimel</a:t>
            </a:r>
            <a:r>
              <a:rPr lang="es-ES" sz="16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600" dirty="0">
                <a:latin typeface="Arial" panose="020B0604020202020204" pitchFamily="34" charset="0"/>
              </a:rPr>
              <a:t>O</a:t>
            </a:r>
            <a:r>
              <a:rPr lang="es-ES" sz="16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'odham y Pee </a:t>
            </a:r>
            <a:r>
              <a:rPr lang="es-ES" sz="1600" dirty="0" err="1">
                <a:latin typeface="Arial" panose="020B0604020202020204" pitchFamily="34" charset="0"/>
              </a:rPr>
              <a:t>P</a:t>
            </a:r>
            <a:r>
              <a:rPr lang="es-ES" sz="160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osh</a:t>
            </a:r>
            <a:r>
              <a:rPr lang="es-ES" sz="16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y a todas las naciones nativas. </a:t>
            </a:r>
            <a:endParaRPr lang="es-ES" sz="1600" dirty="0">
              <a:effectLst/>
            </a:endParaRPr>
          </a:p>
          <a:p>
            <a:br>
              <a:rPr lang="es-ES" dirty="0"/>
            </a:b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5A4CCB-DD8D-43BC-91F0-AF47531FCCB9}"/>
              </a:ext>
            </a:extLst>
          </p:cNvPr>
          <p:cNvSpPr/>
          <p:nvPr/>
        </p:nvSpPr>
        <p:spPr>
          <a:xfrm>
            <a:off x="383193" y="1537788"/>
            <a:ext cx="84008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¡</a:t>
            </a:r>
            <a:r>
              <a:rPr lang="en-US" sz="3200" b="1" dirty="0" err="1">
                <a:solidFill>
                  <a:schemeClr val="bg1"/>
                </a:solidFill>
              </a:rPr>
              <a:t>Visite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nuestro</a:t>
            </a:r>
            <a:r>
              <a:rPr lang="en-US" sz="3200" b="1" dirty="0">
                <a:solidFill>
                  <a:schemeClr val="bg1"/>
                </a:solidFill>
              </a:rPr>
              <a:t> sitio web!</a:t>
            </a:r>
          </a:p>
          <a:p>
            <a:r>
              <a:rPr lang="en-US" sz="2400" dirty="0">
                <a:solidFill>
                  <a:schemeClr val="bg1"/>
                </a:solidFill>
              </a:rPr>
              <a:t>lib.asu.edu/</a:t>
            </a:r>
            <a:r>
              <a:rPr lang="en-US" sz="2400" dirty="0" err="1">
                <a:solidFill>
                  <a:schemeClr val="bg1"/>
                </a:solidFill>
              </a:rPr>
              <a:t>communityarchives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AC15B0-0FEA-4BCA-B11A-F23D23896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55" y="3335700"/>
            <a:ext cx="5885818" cy="13161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7917369-EE64-4CBB-AA57-C13C6791C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555" y="143540"/>
            <a:ext cx="8112900" cy="1021500"/>
          </a:xfrm>
        </p:spPr>
        <p:txBody>
          <a:bodyPr/>
          <a:lstStyle/>
          <a:p>
            <a:r>
              <a:rPr lang="en-US" dirty="0"/>
              <a:t>Thank you for joining us!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727737-6210-419C-A3F9-D891FC3107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21" t="2882" r="20210" b="2163"/>
          <a:stretch/>
        </p:blipFill>
        <p:spPr>
          <a:xfrm>
            <a:off x="4768707" y="194734"/>
            <a:ext cx="4286015" cy="48217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E90B0C-C312-4AE9-9C79-C32583959C11}"/>
              </a:ext>
            </a:extLst>
          </p:cNvPr>
          <p:cNvSpPr/>
          <p:nvPr/>
        </p:nvSpPr>
        <p:spPr>
          <a:xfrm>
            <a:off x="89277" y="562619"/>
            <a:ext cx="4550455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700" dirty="0"/>
              <a:t>Establecida en 2017 con el apoyo de la </a:t>
            </a:r>
          </a:p>
          <a:p>
            <a:r>
              <a:rPr lang="es-ES" sz="1700" dirty="0"/>
              <a:t>Fundación Andrew W. Mellon, CDA busca:</a:t>
            </a:r>
          </a:p>
          <a:p>
            <a:endParaRPr lang="es-E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700" dirty="0"/>
              <a:t>Trabajar con los archivistas comunitarios para preservar la historia y centrar sus experiencias y sabiduría.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700" dirty="0"/>
              <a:t>Crear espacios seguros intergeneracionales e </a:t>
            </a:r>
            <a:r>
              <a:rPr lang="es-ES" sz="1700" dirty="0" err="1"/>
              <a:t>interseccionales</a:t>
            </a:r>
            <a:r>
              <a:rPr lang="es-ES" sz="1700" dirty="0"/>
              <a:t> que reinventen los archivos y apoyen el aprendizaje permanente.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700" dirty="0"/>
              <a:t>Reconocer el trauma histórico y apoyar los proyectos de curación liderados por las comunidades que están rompiendo los ciclos de exclusión histórica.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700" dirty="0"/>
              <a:t>Proveer acceso a colecciones de archivos y recursos bibliotecarios gratuitos.</a:t>
            </a:r>
            <a:endParaRPr lang="en-US" sz="170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E552CE12-3758-4E24-AAAE-D9F9F198E744}"/>
              </a:ext>
            </a:extLst>
          </p:cNvPr>
          <p:cNvSpPr txBox="1">
            <a:spLocks/>
          </p:cNvSpPr>
          <p:nvPr/>
        </p:nvSpPr>
        <p:spPr>
          <a:xfrm>
            <a:off x="89278" y="-8063"/>
            <a:ext cx="905472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 err="1"/>
              <a:t>Iniciativa</a:t>
            </a:r>
            <a:r>
              <a:rPr lang="en-US" sz="2800" dirty="0"/>
              <a:t> de </a:t>
            </a:r>
            <a:r>
              <a:rPr lang="en-US" sz="2800" dirty="0" err="1"/>
              <a:t>Archivos</a:t>
            </a:r>
            <a:r>
              <a:rPr lang="en-US" sz="2800" dirty="0"/>
              <a:t> </a:t>
            </a:r>
            <a:r>
              <a:rPr lang="en-US" sz="2800" dirty="0" err="1"/>
              <a:t>Motivados</a:t>
            </a:r>
            <a:r>
              <a:rPr lang="en-US" sz="2800" dirty="0"/>
              <a:t> Por la </a:t>
            </a:r>
            <a:r>
              <a:rPr lang="en-US" sz="2800" dirty="0" err="1"/>
              <a:t>Comunidad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2644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43" descr="Various items that are preserved in the Chicano/Chicana Research Colleciton. Items include a 'zine, a ribbon award, a pledge certificate for the Aliana Hispano-Americana Graternal Benefit Society."/>
          <p:cNvPicPr preferRelativeResize="0"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43"/>
          <p:cNvSpPr txBox="1">
            <a:spLocks noGrp="1"/>
          </p:cNvSpPr>
          <p:nvPr>
            <p:ph type="title"/>
          </p:nvPr>
        </p:nvSpPr>
        <p:spPr>
          <a:xfrm>
            <a:off x="243459" y="177664"/>
            <a:ext cx="74730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 sz="2800" dirty="0">
                <a:solidFill>
                  <a:srgbClr val="000000"/>
                </a:solidFill>
                <a:latin typeface="Arial" panose="020B0604020202020204" pitchFamily="34" charset="0"/>
              </a:rPr>
              <a:t>¿Qué es un Archivo y un Archivista?</a:t>
            </a:r>
            <a:endParaRPr sz="1600" dirty="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8665090-9513-DE41-89AA-1A55EDD3D4E3}"/>
              </a:ext>
            </a:extLst>
          </p:cNvPr>
          <p:cNvSpPr txBox="1">
            <a:spLocks/>
          </p:cNvSpPr>
          <p:nvPr/>
        </p:nvSpPr>
        <p:spPr>
          <a:xfrm>
            <a:off x="354846" y="3179927"/>
            <a:ext cx="6837524" cy="1744705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lIns="365760" tIns="182880" rIns="365760" bIns="182880"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s-ES" sz="1800" b="1" dirty="0">
                <a:solidFill>
                  <a:schemeClr val="bg1"/>
                </a:solidFill>
              </a:rPr>
              <a:t>Archivo:</a:t>
            </a:r>
            <a:r>
              <a:rPr lang="es-ES" sz="1800" dirty="0">
                <a:solidFill>
                  <a:schemeClr val="bg1"/>
                </a:solidFill>
              </a:rPr>
              <a:t> una cápsula del tiempo y espacio activo donde el pasado y el presente se fusionan. Contiene recursos primarios que preservan la historia de varias generaciones. </a:t>
            </a:r>
          </a:p>
          <a:p>
            <a:pPr marL="0" indent="0">
              <a:buNone/>
            </a:pPr>
            <a:endParaRPr lang="es-ES" sz="1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S" sz="1800" b="1" dirty="0">
                <a:solidFill>
                  <a:schemeClr val="bg1"/>
                </a:solidFill>
              </a:rPr>
              <a:t>Archivista:</a:t>
            </a:r>
            <a:r>
              <a:rPr lang="es-ES" sz="1800" dirty="0">
                <a:solidFill>
                  <a:schemeClr val="bg1"/>
                </a:solidFill>
              </a:rPr>
              <a:t> evalúa, organiza, describe y conserva archivos.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10C070-E437-4475-9E0F-FCE147712A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14" t="9033" r="15317" b="4307"/>
          <a:stretch/>
        </p:blipFill>
        <p:spPr>
          <a:xfrm>
            <a:off x="4683962" y="611087"/>
            <a:ext cx="4350736" cy="3892674"/>
          </a:xfrm>
          <a:prstGeom prst="rect">
            <a:avLst/>
          </a:prstGeom>
        </p:spPr>
      </p:pic>
      <p:sp>
        <p:nvSpPr>
          <p:cNvPr id="13" name="Google Shape;209;p43">
            <a:extLst>
              <a:ext uri="{FF2B5EF4-FFF2-40B4-BE49-F238E27FC236}">
                <a16:creationId xmlns:a16="http://schemas.microsoft.com/office/drawing/2014/main" id="{BD378803-6013-4BB8-AEEF-9571E2260A31}"/>
              </a:ext>
            </a:extLst>
          </p:cNvPr>
          <p:cNvSpPr txBox="1">
            <a:spLocks/>
          </p:cNvSpPr>
          <p:nvPr/>
        </p:nvSpPr>
        <p:spPr>
          <a:xfrm>
            <a:off x="157938" y="65683"/>
            <a:ext cx="634954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</a:t>
            </a:r>
            <a:r>
              <a:rPr lang="es-ES" sz="3200" dirty="0" err="1"/>
              <a:t>olección</a:t>
            </a:r>
            <a:r>
              <a:rPr lang="es-ES" sz="3200" dirty="0"/>
              <a:t> de Investigación sobre Chicano/as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DAA421-2853-4C4F-9028-0DC9E8E4BBEF}"/>
              </a:ext>
            </a:extLst>
          </p:cNvPr>
          <p:cNvSpPr/>
          <p:nvPr/>
        </p:nvSpPr>
        <p:spPr>
          <a:xfrm>
            <a:off x="157938" y="1285219"/>
            <a:ext cx="44955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dirty="0"/>
              <a:t>Establecida en 1970 por la Dr. Christine Marin cuando era estudiante durante el Movimiento Chicano - Derechos Civiles. </a:t>
            </a:r>
          </a:p>
          <a:p>
            <a:endParaRPr lang="es-ES" dirty="0"/>
          </a:p>
          <a:p>
            <a:r>
              <a:rPr lang="es-ES" sz="2200" dirty="0"/>
              <a:t>El archivo más grande del </a:t>
            </a:r>
          </a:p>
          <a:p>
            <a:r>
              <a:rPr lang="es-ES" sz="2200" dirty="0"/>
              <a:t>estado que se enfoca en la historia latina. Tenemos colecciones sobre minería, trabajadores agrícolas, activismo, política, cultura e historia familiar.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892726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6.googleusercontent.com/B533lve2QxBFcRFlJVg9wQHEX8LtFllyU_jAf7DbhDDUggLeZ_K6Z9arOCEffhW8OS3ftsGxkmwO3ISqdCmZdiZnUOLoxfu8jIrQ8NFbbymuY5MfwWp3kHZHAPuEZvtz">
            <a:extLst>
              <a:ext uri="{FF2B5EF4-FFF2-40B4-BE49-F238E27FC236}">
                <a16:creationId xmlns:a16="http://schemas.microsoft.com/office/drawing/2014/main" id="{90933D09-89B4-4BF1-A5F8-DF9FFEEB0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7" r="3623"/>
          <a:stretch/>
        </p:blipFill>
        <p:spPr bwMode="auto">
          <a:xfrm>
            <a:off x="4667533" y="770244"/>
            <a:ext cx="4380931" cy="359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09;p43">
            <a:extLst>
              <a:ext uri="{FF2B5EF4-FFF2-40B4-BE49-F238E27FC236}">
                <a16:creationId xmlns:a16="http://schemas.microsoft.com/office/drawing/2014/main" id="{EF758EBE-8FF3-4B1B-A619-057D372EF1A7}"/>
              </a:ext>
            </a:extLst>
          </p:cNvPr>
          <p:cNvSpPr txBox="1">
            <a:spLocks/>
          </p:cNvSpPr>
          <p:nvPr/>
        </p:nvSpPr>
        <p:spPr>
          <a:xfrm>
            <a:off x="402772" y="337411"/>
            <a:ext cx="474243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Archivos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Conmemorativos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de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Bj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Bud</a:t>
            </a:r>
            <a:endParaRPr lang="en-US"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E610E7-DEFE-4407-9947-A0D247211298}"/>
              </a:ext>
            </a:extLst>
          </p:cNvPr>
          <p:cNvSpPr/>
          <p:nvPr/>
        </p:nvSpPr>
        <p:spPr>
          <a:xfrm>
            <a:off x="402772" y="1660738"/>
            <a:ext cx="356872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dirty="0"/>
              <a:t>Documentan la historia LGBTQ desde finales de la década de 1970 hasta principios del 2000. </a:t>
            </a:r>
          </a:p>
          <a:p>
            <a:endParaRPr lang="es-ES" dirty="0"/>
          </a:p>
          <a:p>
            <a:r>
              <a:rPr lang="es-ES" sz="2200" dirty="0"/>
              <a:t>La colección lleva el nombre de una activista lesbiana </a:t>
            </a:r>
            <a:r>
              <a:rPr lang="es-ES" sz="2000" dirty="0"/>
              <a:t>local llamada </a:t>
            </a:r>
            <a:r>
              <a:rPr lang="es-ES" sz="2000" dirty="0" err="1"/>
              <a:t>Harlene</a:t>
            </a:r>
            <a:r>
              <a:rPr lang="es-ES" sz="2000" dirty="0"/>
              <a:t> "</a:t>
            </a:r>
            <a:r>
              <a:rPr lang="es-ES" sz="2000" dirty="0" err="1"/>
              <a:t>Bj</a:t>
            </a:r>
            <a:r>
              <a:rPr lang="es-ES" sz="2000" dirty="0"/>
              <a:t>" Bud.</a:t>
            </a:r>
          </a:p>
        </p:txBody>
      </p:sp>
    </p:spTree>
    <p:extLst>
      <p:ext uri="{BB962C8B-B14F-4D97-AF65-F5344CB8AC3E}">
        <p14:creationId xmlns:p14="http://schemas.microsoft.com/office/powerpoint/2010/main" val="1687425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3"/>
          <p:cNvSpPr txBox="1">
            <a:spLocks noGrp="1"/>
          </p:cNvSpPr>
          <p:nvPr>
            <p:ph type="title"/>
          </p:nvPr>
        </p:nvSpPr>
        <p:spPr>
          <a:xfrm>
            <a:off x="311698" y="158421"/>
            <a:ext cx="762133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 sz="3200" dirty="0">
                <a:solidFill>
                  <a:srgbClr val="000000"/>
                </a:solidFill>
                <a:latin typeface="Arial" panose="020B0604020202020204" pitchFamily="34" charset="0"/>
              </a:rPr>
              <a:t>¿Por qué tenemos que preservar?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8665090-9513-DE41-89AA-1A55EDD3D4E3}"/>
              </a:ext>
            </a:extLst>
          </p:cNvPr>
          <p:cNvSpPr txBox="1">
            <a:spLocks/>
          </p:cNvSpPr>
          <p:nvPr/>
        </p:nvSpPr>
        <p:spPr>
          <a:xfrm>
            <a:off x="304801" y="3424917"/>
            <a:ext cx="8653670" cy="1704935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lIns="365760" tIns="182880" rIns="365760" bIns="18288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accent1"/>
                </a:solidFill>
              </a:rPr>
              <a:t>Arizona Archives Matrix Project (2012)</a:t>
            </a:r>
          </a:p>
          <a:p>
            <a:pPr marL="0" indent="0">
              <a:buNone/>
            </a:pPr>
            <a:r>
              <a:rPr lang="es-ES" sz="1800" dirty="0">
                <a:solidFill>
                  <a:schemeClr val="bg1"/>
                </a:solidFill>
              </a:rPr>
              <a:t>Las comunidades Latinas, Afrodescendientes, Asiáticas e Isleñas del Pacífico </a:t>
            </a:r>
          </a:p>
          <a:p>
            <a:pPr marL="0" indent="0">
              <a:buNone/>
            </a:pPr>
            <a:r>
              <a:rPr lang="es-ES" sz="1800" dirty="0">
                <a:solidFill>
                  <a:schemeClr val="bg1"/>
                </a:solidFill>
              </a:rPr>
              <a:t>y LGBTQ constituyen más del 42% de la población de Arizona, pero solo </a:t>
            </a:r>
          </a:p>
          <a:p>
            <a:pPr marL="0" indent="0">
              <a:buNone/>
            </a:pPr>
            <a:r>
              <a:rPr lang="es-ES" sz="1800" dirty="0">
                <a:solidFill>
                  <a:schemeClr val="bg1"/>
                </a:solidFill>
              </a:rPr>
              <a:t>están representadas en el 0 al 2% de las colecciones de archivo conocidas.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9" name="Picture 8" descr="Black and white photo of a smiling black man leaning against a car.">
            <a:extLst>
              <a:ext uri="{FF2B5EF4-FFF2-40B4-BE49-F238E27FC236}">
                <a16:creationId xmlns:a16="http://schemas.microsoft.com/office/drawing/2014/main" id="{EC5E8998-82BA-C149-A5C8-41657CF517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93206">
            <a:off x="2523214" y="1420363"/>
            <a:ext cx="1639460" cy="1686405"/>
          </a:xfrm>
          <a:prstGeom prst="rect">
            <a:avLst/>
          </a:prstGeom>
          <a:solidFill>
            <a:schemeClr val="bg1"/>
          </a:solidFill>
          <a:ln w="82550" cap="sq">
            <a:solidFill>
              <a:schemeClr val="bg1"/>
            </a:solidFill>
            <a:miter lim="800000"/>
          </a:ln>
          <a:effectLst>
            <a:outerShdw blurRad="76200" dist="38100" dir="8100000" algn="tr" rotWithShape="0">
              <a:schemeClr val="accent2">
                <a:lumMod val="75000"/>
                <a:lumOff val="25000"/>
                <a:alpha val="40000"/>
              </a:scheme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D93571-194F-49C8-A6DE-5E2B38C61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1970">
            <a:off x="4595618" y="1117696"/>
            <a:ext cx="1689857" cy="2015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4BBFAC-57C0-46E4-B606-9DAC911B17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7688">
            <a:off x="332906" y="1171310"/>
            <a:ext cx="1719043" cy="1911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15C258-750D-4457-87C2-60C3926522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27330">
            <a:off x="6663608" y="1411499"/>
            <a:ext cx="2288963" cy="1705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742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10;p57">
            <a:extLst>
              <a:ext uri="{FF2B5EF4-FFF2-40B4-BE49-F238E27FC236}">
                <a16:creationId xmlns:a16="http://schemas.microsoft.com/office/drawing/2014/main" id="{66DA58BA-9757-A341-B8A0-8431EB365FCB}"/>
              </a:ext>
            </a:extLst>
          </p:cNvPr>
          <p:cNvSpPr txBox="1"/>
          <p:nvPr/>
        </p:nvSpPr>
        <p:spPr>
          <a:xfrm>
            <a:off x="365381" y="3238635"/>
            <a:ext cx="3924333" cy="152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</a:rPr>
              <a:t>Evalúe</a:t>
            </a:r>
            <a:endParaRPr lang="en-US" sz="2400" dirty="0">
              <a:latin typeface="Arial" panose="020B0604020202020204" pitchFamily="34" charset="0"/>
            </a:endParaRPr>
          </a:p>
          <a:p>
            <a:pPr fontAlgn="base"/>
            <a:endParaRPr lang="en-US" sz="1200" dirty="0">
              <a:latin typeface="Arial" panose="020B0604020202020204" pitchFamily="34" charset="0"/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</a:rPr>
              <a:t>Organice</a:t>
            </a:r>
            <a:r>
              <a:rPr lang="en-US" sz="2400" dirty="0">
                <a:latin typeface="Arial" panose="020B0604020202020204" pitchFamily="34" charset="0"/>
              </a:rPr>
              <a:t> y Describe  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</a:rPr>
              <a:t>Preserve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37F7F5-E3DE-4D20-9760-C003B825E4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1" r="8689"/>
          <a:stretch/>
        </p:blipFill>
        <p:spPr>
          <a:xfrm>
            <a:off x="4569188" y="390520"/>
            <a:ext cx="4574812" cy="4315138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E5D8B1B9-D382-4FC5-B58D-EE8B42DB2918}"/>
              </a:ext>
            </a:extLst>
          </p:cNvPr>
          <p:cNvSpPr txBox="1">
            <a:spLocks/>
          </p:cNvSpPr>
          <p:nvPr/>
        </p:nvSpPr>
        <p:spPr>
          <a:xfrm>
            <a:off x="113593" y="88146"/>
            <a:ext cx="439214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  <a:highlight>
                  <a:srgbClr val="000000"/>
                </a:highlight>
              </a:rPr>
              <a:t>¡</a:t>
            </a:r>
            <a:r>
              <a:rPr lang="en-US" sz="3200" dirty="0" err="1">
                <a:solidFill>
                  <a:schemeClr val="bg1"/>
                </a:solidFill>
                <a:highlight>
                  <a:srgbClr val="000000"/>
                </a:highlight>
              </a:rPr>
              <a:t>Listo</a:t>
            </a:r>
            <a:r>
              <a:rPr lang="en-US" sz="3200" dirty="0">
                <a:solidFill>
                  <a:schemeClr val="bg1"/>
                </a:solidFill>
                <a:highlight>
                  <a:srgbClr val="000000"/>
                </a:highlight>
              </a:rPr>
              <a:t>/a para ser </a:t>
            </a:r>
          </a:p>
          <a:p>
            <a:r>
              <a:rPr lang="en-US" sz="3200" dirty="0">
                <a:solidFill>
                  <a:schemeClr val="bg1"/>
                </a:solidFill>
                <a:highlight>
                  <a:srgbClr val="000000"/>
                </a:highlight>
              </a:rPr>
              <a:t>un </a:t>
            </a:r>
            <a:r>
              <a:rPr lang="en-US" sz="3200" dirty="0" err="1">
                <a:solidFill>
                  <a:schemeClr val="bg1"/>
                </a:solidFill>
                <a:highlight>
                  <a:srgbClr val="000000"/>
                </a:highlight>
              </a:rPr>
              <a:t>Archivista</a:t>
            </a:r>
            <a:r>
              <a:rPr lang="en-US" sz="32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3200" dirty="0" err="1">
                <a:solidFill>
                  <a:schemeClr val="bg1"/>
                </a:solidFill>
                <a:highlight>
                  <a:srgbClr val="000000"/>
                </a:highlight>
              </a:rPr>
              <a:t>Comunitario</a:t>
            </a:r>
            <a:r>
              <a:rPr lang="en-US" sz="3200" dirty="0">
                <a:solidFill>
                  <a:schemeClr val="bg1"/>
                </a:solidFill>
                <a:highlight>
                  <a:srgbClr val="000000"/>
                </a:highlight>
              </a:rPr>
              <a:t>! </a:t>
            </a:r>
            <a:br>
              <a:rPr lang="en-US" sz="3200" dirty="0">
                <a:solidFill>
                  <a:schemeClr val="bg1"/>
                </a:solidFill>
                <a:highlight>
                  <a:srgbClr val="000000"/>
                </a:highlight>
              </a:rPr>
            </a:b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Aquí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se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incluyen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algunos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consejos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útiles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para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comenzar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69308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68671B-D4D6-EC42-9D17-88F1C6DA2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66797"/>
            <a:ext cx="3837000" cy="572700"/>
          </a:xfrm>
        </p:spPr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Evalúe</a:t>
            </a:r>
            <a:br>
              <a:rPr lang="en-US" dirty="0"/>
            </a:br>
            <a:endParaRPr lang="en-US" dirty="0"/>
          </a:p>
        </p:txBody>
      </p:sp>
      <p:sp>
        <p:nvSpPr>
          <p:cNvPr id="4" name="Google Shape;310;p57">
            <a:extLst>
              <a:ext uri="{FF2B5EF4-FFF2-40B4-BE49-F238E27FC236}">
                <a16:creationId xmlns:a16="http://schemas.microsoft.com/office/drawing/2014/main" id="{66DA58BA-9757-A341-B8A0-8431EB365FCB}"/>
              </a:ext>
            </a:extLst>
          </p:cNvPr>
          <p:cNvSpPr txBox="1"/>
          <p:nvPr/>
        </p:nvSpPr>
        <p:spPr>
          <a:xfrm>
            <a:off x="311700" y="1581009"/>
            <a:ext cx="3726900" cy="291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 dirty="0" err="1">
                <a:latin typeface="Arial" panose="020B0604020202020204" pitchFamily="34" charset="0"/>
              </a:rPr>
              <a:t>Realizar</a:t>
            </a:r>
            <a:r>
              <a:rPr lang="en-US" sz="1800" dirty="0">
                <a:latin typeface="Arial" panose="020B0604020202020204" pitchFamily="34" charset="0"/>
              </a:rPr>
              <a:t> un </a:t>
            </a:r>
            <a:r>
              <a:rPr lang="en-US" sz="1800" b="1" dirty="0">
                <a:latin typeface="Arial" panose="020B0604020202020204" pitchFamily="34" charset="0"/>
              </a:rPr>
              <a:t>inventario de material</a:t>
            </a:r>
            <a:r>
              <a:rPr lang="en-US" sz="1800" dirty="0">
                <a:latin typeface="Arial" panose="020B0604020202020204" pitchFamily="34" charset="0"/>
              </a:rPr>
              <a:t> (personal o comunitario)</a:t>
            </a:r>
          </a:p>
          <a:p>
            <a:endParaRPr lang="en-US" sz="1800" dirty="0"/>
          </a:p>
          <a:p>
            <a:r>
              <a:rPr lang="en-US" sz="1800" dirty="0">
                <a:latin typeface="Arial" panose="020B0604020202020204" pitchFamily="34" charset="0"/>
              </a:rPr>
              <a:t>¿</a:t>
            </a:r>
            <a:r>
              <a:rPr lang="en-US" sz="1800" dirty="0" err="1">
                <a:latin typeface="Arial" panose="020B0604020202020204" pitchFamily="34" charset="0"/>
              </a:rPr>
              <a:t>Qué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tienes</a:t>
            </a:r>
            <a:r>
              <a:rPr lang="en-US" sz="1800" dirty="0">
                <a:latin typeface="Arial" panose="020B0604020202020204" pitchFamily="34" charset="0"/>
              </a:rPr>
              <a:t>? ¿</a:t>
            </a:r>
            <a:r>
              <a:rPr lang="en-US" sz="1800" dirty="0" err="1">
                <a:latin typeface="Arial" panose="020B0604020202020204" pitchFamily="34" charset="0"/>
              </a:rPr>
              <a:t>Dónde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está</a:t>
            </a:r>
            <a:r>
              <a:rPr lang="en-US" sz="1800" dirty="0">
                <a:latin typeface="Arial" panose="020B0604020202020204" pitchFamily="34" charset="0"/>
              </a:rPr>
              <a:t>?</a:t>
            </a:r>
          </a:p>
          <a:p>
            <a:endParaRPr lang="en-US" sz="1800" dirty="0"/>
          </a:p>
          <a:p>
            <a:r>
              <a:rPr lang="en-US" sz="1800" b="1" dirty="0" err="1">
                <a:latin typeface="Arial" panose="020B0604020202020204" pitchFamily="34" charset="0"/>
              </a:rPr>
              <a:t>Ejemplo</a:t>
            </a:r>
            <a:r>
              <a:rPr lang="en-US" sz="1800" b="1" dirty="0">
                <a:latin typeface="Arial" panose="020B0604020202020204" pitchFamily="34" charset="0"/>
              </a:rPr>
              <a:t>: </a:t>
            </a:r>
            <a:r>
              <a:rPr lang="en-US" sz="1800" dirty="0">
                <a:latin typeface="Arial" panose="020B0604020202020204" pitchFamily="34" charset="0"/>
              </a:rPr>
              <a:t>cartas, </a:t>
            </a:r>
            <a:r>
              <a:rPr lang="en-US" sz="1800" dirty="0" err="1">
                <a:latin typeface="Arial" panose="020B0604020202020204" pitchFamily="34" charset="0"/>
              </a:rPr>
              <a:t>diarios</a:t>
            </a:r>
            <a:r>
              <a:rPr lang="en-US" sz="1800" dirty="0">
                <a:latin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</a:rPr>
              <a:t>álbumes</a:t>
            </a:r>
            <a:r>
              <a:rPr lang="en-US" sz="1800" dirty="0">
                <a:latin typeface="Arial" panose="020B0604020202020204" pitchFamily="34" charset="0"/>
              </a:rPr>
              <a:t> de </a:t>
            </a:r>
            <a:r>
              <a:rPr lang="en-US" sz="1800" dirty="0" err="1">
                <a:latin typeface="Arial" panose="020B0604020202020204" pitchFamily="34" charset="0"/>
              </a:rPr>
              <a:t>recortes</a:t>
            </a:r>
            <a:r>
              <a:rPr lang="en-US" sz="1800" dirty="0">
                <a:latin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</a:rPr>
              <a:t>fotografías</a:t>
            </a:r>
            <a:r>
              <a:rPr lang="en-US" sz="1800" dirty="0">
                <a:latin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</a:rPr>
              <a:t>artefactos</a:t>
            </a:r>
            <a:r>
              <a:rPr lang="en-US" sz="1800" dirty="0">
                <a:latin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</a:rPr>
              <a:t>registros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genealógicos</a:t>
            </a:r>
            <a:r>
              <a:rPr lang="en-US" sz="1800" dirty="0">
                <a:latin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</a:rPr>
              <a:t>historias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orales</a:t>
            </a:r>
            <a:r>
              <a:rPr lang="en-US" sz="1800" dirty="0">
                <a:latin typeface="Arial" panose="020B0604020202020204" pitchFamily="34" charset="0"/>
              </a:rPr>
              <a:t> y videos </a:t>
            </a:r>
            <a:r>
              <a:rPr lang="en-US" sz="1800" dirty="0" err="1">
                <a:latin typeface="Arial" panose="020B0604020202020204" pitchFamily="34" charset="0"/>
              </a:rPr>
              <a:t>caseros</a:t>
            </a:r>
            <a:r>
              <a:rPr lang="en-US" sz="1800" dirty="0">
                <a:latin typeface="Arial" panose="020B0604020202020204" pitchFamily="34" charset="0"/>
              </a:rPr>
              <a:t>. </a:t>
            </a:r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135A01-D131-4B6D-B8E0-C3692AA1F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68" t="22738" r="9885" b="28889"/>
          <a:stretch/>
        </p:blipFill>
        <p:spPr>
          <a:xfrm>
            <a:off x="4713052" y="723330"/>
            <a:ext cx="4317243" cy="36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23940"/>
      </p:ext>
    </p:extLst>
  </p:cSld>
  <p:clrMapOvr>
    <a:masterClrMapping/>
  </p:clrMapOvr>
</p:sld>
</file>

<file path=ppt/theme/theme1.xml><?xml version="1.0" encoding="utf-8"?>
<a:theme xmlns:a="http://schemas.openxmlformats.org/drawingml/2006/main" name="2020 ASU Template Master">
  <a:themeElements>
    <a:clrScheme name="ASU Pallet">
      <a:dk1>
        <a:srgbClr val="000000"/>
      </a:dk1>
      <a:lt1>
        <a:srgbClr val="FFFFFF"/>
      </a:lt1>
      <a:dk2>
        <a:srgbClr val="951D40"/>
      </a:dk2>
      <a:lt2>
        <a:srgbClr val="5C6670"/>
      </a:lt2>
      <a:accent1>
        <a:srgbClr val="FFC627"/>
      </a:accent1>
      <a:accent2>
        <a:srgbClr val="951D40"/>
      </a:accent2>
      <a:accent3>
        <a:srgbClr val="78BE20"/>
      </a:accent3>
      <a:accent4>
        <a:srgbClr val="FF7F32"/>
      </a:accent4>
      <a:accent5>
        <a:srgbClr val="00A3E0"/>
      </a:accent5>
      <a:accent6>
        <a:srgbClr val="000000"/>
      </a:accent6>
      <a:hlink>
        <a:srgbClr val="951D40"/>
      </a:hlink>
      <a:folHlink>
        <a:srgbClr val="5C66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16920</TotalTime>
  <Words>941</Words>
  <Application>Microsoft Office PowerPoint</Application>
  <PresentationFormat>On-screen Show (16:9)</PresentationFormat>
  <Paragraphs>108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2020 ASU Template Master</vt:lpstr>
      <vt:lpstr>PowerPoint Presentation</vt:lpstr>
      <vt:lpstr>Reconocimiento de Tierras Indigenas  </vt:lpstr>
      <vt:lpstr>PowerPoint Presentation</vt:lpstr>
      <vt:lpstr>¿Qué es un Archivo y un Archivista?</vt:lpstr>
      <vt:lpstr>PowerPoint Presentation</vt:lpstr>
      <vt:lpstr>PowerPoint Presentation</vt:lpstr>
      <vt:lpstr>¿Por qué tenemos que preservar?</vt:lpstr>
      <vt:lpstr>PowerPoint Presentation</vt:lpstr>
      <vt:lpstr>1. Evalúe </vt:lpstr>
      <vt:lpstr>Actividad de Mostrar y Compartir: ¿Qué hay en su cápsula de tiempo o archivo? </vt:lpstr>
      <vt:lpstr>2. Organice y Describe  </vt:lpstr>
      <vt:lpstr>Actividad de Analizar Fotos</vt:lpstr>
      <vt:lpstr>Actividad de Búsqueda de Ayuda   Un documento  que contiene información detallada  o metadatos sobre su archivo.  </vt:lpstr>
      <vt:lpstr>PowerPoint Presentation</vt:lpstr>
      <vt:lpstr>3) Preserve</vt:lpstr>
      <vt:lpstr>Alternativas Más Baratas </vt:lpstr>
      <vt:lpstr>PowerPoint Presentation</vt:lpstr>
      <vt:lpstr>4. Preservación Digital</vt:lpstr>
      <vt:lpstr>PowerPoint Presentation</vt:lpstr>
      <vt:lpstr>Thank you for joining us!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slides open up your presentation</dc:title>
  <dc:creator>Nancy Godoy</dc:creator>
  <cp:lastModifiedBy>Nancy Godoy</cp:lastModifiedBy>
  <cp:revision>163</cp:revision>
  <dcterms:modified xsi:type="dcterms:W3CDTF">2021-09-22T07:40:38Z</dcterms:modified>
</cp:coreProperties>
</file>