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21"/>
  </p:notesMasterIdLst>
  <p:sldIdLst>
    <p:sldId id="260" r:id="rId2"/>
    <p:sldId id="258" r:id="rId3"/>
    <p:sldId id="337" r:id="rId4"/>
    <p:sldId id="273" r:id="rId5"/>
    <p:sldId id="307" r:id="rId6"/>
    <p:sldId id="335" r:id="rId7"/>
    <p:sldId id="341" r:id="rId8"/>
    <p:sldId id="325" r:id="rId9"/>
    <p:sldId id="342" r:id="rId10"/>
    <p:sldId id="310" r:id="rId11"/>
    <p:sldId id="326" r:id="rId12"/>
    <p:sldId id="313" r:id="rId13"/>
    <p:sldId id="315" r:id="rId14"/>
    <p:sldId id="327" r:id="rId15"/>
    <p:sldId id="328" r:id="rId16"/>
    <p:sldId id="329" r:id="rId17"/>
    <p:sldId id="338" r:id="rId18"/>
    <p:sldId id="340" r:id="rId19"/>
    <p:sldId id="331"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9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ill Andrews" initials="" lastIdx="2" clrIdx="0"/>
  <p:cmAuthor id="1" name="Hanna Norris"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1D2213-CFE9-4E5B-847E-6BE1D932436E}">
  <a:tblStyle styleId="{F81D2213-CFE9-4E5B-847E-6BE1D932436E}"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B56E01D-4E78-4036-986B-88B9054594B4}" styleName="Table_1">
    <a:wholeTbl>
      <a:tcTxStyle b="off" i="off">
        <a:font>
          <a:latin typeface="Arial"/>
          <a:ea typeface="Arial"/>
          <a:cs typeface="Arial"/>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rgbClr val="FFC627"/>
              </a:solidFill>
              <a:prstDash val="solid"/>
              <a:round/>
              <a:headEnd type="none" w="sm" len="sm"/>
              <a:tailEnd type="none" w="sm" len="sm"/>
            </a:ln>
          </a:top>
          <a:bottom>
            <a:ln w="12700" cap="flat" cmpd="sng">
              <a:solidFill>
                <a:srgbClr val="FFC627"/>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rgbClr val="FFC627">
              <a:alpha val="20000"/>
            </a:srgbClr>
          </a:solidFill>
        </a:fill>
      </a:tcStyle>
    </a:band1H>
    <a:band2H>
      <a:tcTxStyle b="off" i="off"/>
      <a:tcStyle>
        <a:tcBdr/>
      </a:tcStyle>
    </a:band2H>
    <a:band1V>
      <a:tcTxStyle b="off" i="off"/>
      <a:tcStyle>
        <a:tcBdr/>
        <a:fill>
          <a:solidFill>
            <a:srgbClr val="FFC627">
              <a:alpha val="20000"/>
            </a:srgb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rgbClr val="FFC627"/>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rgbClr val="FFC627"/>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3333" autoAdjust="0"/>
  </p:normalViewPr>
  <p:slideViewPr>
    <p:cSldViewPr snapToGrid="0">
      <p:cViewPr>
        <p:scale>
          <a:sx n="70" d="100"/>
          <a:sy n="70" d="100"/>
        </p:scale>
        <p:origin x="38" y="230"/>
      </p:cViewPr>
      <p:guideLst>
        <p:guide orient="horz" pos="1620"/>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60d9f6eef7_2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60d9f6eef7_2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80913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07705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687747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33497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b217a04489_2_7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dirty="0"/>
          </a:p>
        </p:txBody>
      </p:sp>
      <p:sp>
        <p:nvSpPr>
          <p:cNvPr id="714" name="Google Shape;714;gb217a04489_2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115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b217a04489_2_7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dirty="0"/>
          </a:p>
        </p:txBody>
      </p:sp>
      <p:sp>
        <p:nvSpPr>
          <p:cNvPr id="714" name="Google Shape;714;gb217a04489_2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
        <p:nvSpPr>
          <p:cNvPr id="235" name="Google Shape;23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0d9f6eef7_2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g60d9f6eef7_2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0d9f6eef7_2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g60d9f6eef7_2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102487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0d9f6eef7_2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g60d9f6eef7_2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492028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0d9f6eef7_2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g60d9f6eef7_2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960157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0d9f6eef7_2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g60d9f6eef7_2_1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88651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284589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022104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0 Title slide with photo placeholder">
  <p:cSld name="CUSTOM_8_1">
    <p:spTree>
      <p:nvGrpSpPr>
        <p:cNvPr id="1" name="Shape 22"/>
        <p:cNvGrpSpPr/>
        <p:nvPr/>
      </p:nvGrpSpPr>
      <p:grpSpPr>
        <a:xfrm>
          <a:off x="0" y="0"/>
          <a:ext cx="0" cy="0"/>
          <a:chOff x="0" y="0"/>
          <a:chExt cx="0" cy="0"/>
        </a:xfrm>
      </p:grpSpPr>
      <p:sp>
        <p:nvSpPr>
          <p:cNvPr id="23" name="Google Shape;23;p6"/>
          <p:cNvSpPr/>
          <p:nvPr/>
        </p:nvSpPr>
        <p:spPr>
          <a:xfrm>
            <a:off x="-5375" y="-24150"/>
            <a:ext cx="9144000" cy="3659100"/>
          </a:xfrm>
          <a:prstGeom prst="rect">
            <a:avLst/>
          </a:prstGeom>
          <a:solidFill>
            <a:srgbClr val="F3F3F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EFEFEF"/>
                </a:solidFill>
                <a:latin typeface="Arial"/>
                <a:ea typeface="Arial"/>
                <a:cs typeface="Arial"/>
                <a:sym typeface="Arial"/>
              </a:rPr>
              <a:t>Place a photo over this space</a:t>
            </a:r>
            <a:endParaRPr sz="1400" b="0" i="0" u="none" strike="noStrike" cap="none" dirty="0">
              <a:solidFill>
                <a:srgbClr val="EFEFEF"/>
              </a:solidFill>
              <a:latin typeface="Arial"/>
              <a:ea typeface="Arial"/>
              <a:cs typeface="Arial"/>
              <a:sym typeface="Arial"/>
            </a:endParaRPr>
          </a:p>
        </p:txBody>
      </p:sp>
      <p:sp>
        <p:nvSpPr>
          <p:cNvPr id="25" name="Google Shape;25;p6"/>
          <p:cNvSpPr txBox="1">
            <a:spLocks noGrp="1"/>
          </p:cNvSpPr>
          <p:nvPr>
            <p:ph type="ctrTitle"/>
          </p:nvPr>
        </p:nvSpPr>
        <p:spPr>
          <a:xfrm>
            <a:off x="647650" y="1362325"/>
            <a:ext cx="8136300" cy="20526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Arial"/>
              <a:buNone/>
              <a:defRPr sz="5200" b="1" i="0" u="none" strike="noStrike" cap="none">
                <a:solidFill>
                  <a:schemeClr val="dk1"/>
                </a:solidFill>
                <a:latin typeface="Arial"/>
                <a:ea typeface="Arial"/>
                <a:cs typeface="Arial"/>
                <a:sym typeface="Arial"/>
              </a:defRPr>
            </a:lvl1pPr>
            <a:lvl2pPr lvl="1" algn="ctr" rtl="0">
              <a:lnSpc>
                <a:spcPct val="100000"/>
              </a:lnSpc>
              <a:spcBef>
                <a:spcPts val="0"/>
              </a:spcBef>
              <a:spcAft>
                <a:spcPts val="0"/>
              </a:spcAft>
              <a:buClr>
                <a:schemeClr val="dk1"/>
              </a:buClr>
              <a:buSzPts val="1400"/>
              <a:buFont typeface="Arial"/>
              <a:buNone/>
              <a:defRPr sz="5200" b="1">
                <a:solidFill>
                  <a:schemeClr val="dk1"/>
                </a:solidFill>
              </a:defRPr>
            </a:lvl2pPr>
            <a:lvl3pPr lvl="2" algn="ctr" rtl="0">
              <a:lnSpc>
                <a:spcPct val="100000"/>
              </a:lnSpc>
              <a:spcBef>
                <a:spcPts val="0"/>
              </a:spcBef>
              <a:spcAft>
                <a:spcPts val="0"/>
              </a:spcAft>
              <a:buClr>
                <a:schemeClr val="dk1"/>
              </a:buClr>
              <a:buSzPts val="1400"/>
              <a:buFont typeface="Arial"/>
              <a:buNone/>
              <a:defRPr sz="5200" b="1">
                <a:solidFill>
                  <a:schemeClr val="dk1"/>
                </a:solidFill>
              </a:defRPr>
            </a:lvl3pPr>
            <a:lvl4pPr lvl="3" algn="ctr" rtl="0">
              <a:lnSpc>
                <a:spcPct val="100000"/>
              </a:lnSpc>
              <a:spcBef>
                <a:spcPts val="0"/>
              </a:spcBef>
              <a:spcAft>
                <a:spcPts val="0"/>
              </a:spcAft>
              <a:buClr>
                <a:schemeClr val="dk1"/>
              </a:buClr>
              <a:buSzPts val="1400"/>
              <a:buFont typeface="Arial"/>
              <a:buNone/>
              <a:defRPr sz="5200" b="1">
                <a:solidFill>
                  <a:schemeClr val="dk1"/>
                </a:solidFill>
              </a:defRPr>
            </a:lvl4pPr>
            <a:lvl5pPr lvl="4" algn="ctr" rtl="0">
              <a:lnSpc>
                <a:spcPct val="100000"/>
              </a:lnSpc>
              <a:spcBef>
                <a:spcPts val="0"/>
              </a:spcBef>
              <a:spcAft>
                <a:spcPts val="0"/>
              </a:spcAft>
              <a:buClr>
                <a:schemeClr val="dk1"/>
              </a:buClr>
              <a:buSzPts val="1400"/>
              <a:buFont typeface="Arial"/>
              <a:buNone/>
              <a:defRPr sz="5200" b="1">
                <a:solidFill>
                  <a:schemeClr val="dk1"/>
                </a:solidFill>
              </a:defRPr>
            </a:lvl5pPr>
            <a:lvl6pPr lvl="5" algn="ctr" rtl="0">
              <a:lnSpc>
                <a:spcPct val="100000"/>
              </a:lnSpc>
              <a:spcBef>
                <a:spcPts val="0"/>
              </a:spcBef>
              <a:spcAft>
                <a:spcPts val="0"/>
              </a:spcAft>
              <a:buClr>
                <a:schemeClr val="dk1"/>
              </a:buClr>
              <a:buSzPts val="1400"/>
              <a:buFont typeface="Arial"/>
              <a:buNone/>
              <a:defRPr sz="5200" b="1">
                <a:solidFill>
                  <a:schemeClr val="dk1"/>
                </a:solidFill>
              </a:defRPr>
            </a:lvl6pPr>
            <a:lvl7pPr lvl="6" algn="ctr" rtl="0">
              <a:lnSpc>
                <a:spcPct val="100000"/>
              </a:lnSpc>
              <a:spcBef>
                <a:spcPts val="0"/>
              </a:spcBef>
              <a:spcAft>
                <a:spcPts val="0"/>
              </a:spcAft>
              <a:buClr>
                <a:schemeClr val="dk1"/>
              </a:buClr>
              <a:buSzPts val="1400"/>
              <a:buFont typeface="Arial"/>
              <a:buNone/>
              <a:defRPr sz="5200" b="1">
                <a:solidFill>
                  <a:schemeClr val="dk1"/>
                </a:solidFill>
              </a:defRPr>
            </a:lvl7pPr>
            <a:lvl8pPr lvl="7" algn="ctr" rtl="0">
              <a:lnSpc>
                <a:spcPct val="100000"/>
              </a:lnSpc>
              <a:spcBef>
                <a:spcPts val="0"/>
              </a:spcBef>
              <a:spcAft>
                <a:spcPts val="0"/>
              </a:spcAft>
              <a:buClr>
                <a:schemeClr val="dk1"/>
              </a:buClr>
              <a:buSzPts val="1400"/>
              <a:buFont typeface="Arial"/>
              <a:buNone/>
              <a:defRPr sz="5200" b="1">
                <a:solidFill>
                  <a:schemeClr val="dk1"/>
                </a:solidFill>
              </a:defRPr>
            </a:lvl8pPr>
            <a:lvl9pPr lvl="8" algn="ctr" rtl="0">
              <a:lnSpc>
                <a:spcPct val="100000"/>
              </a:lnSpc>
              <a:spcBef>
                <a:spcPts val="0"/>
              </a:spcBef>
              <a:spcAft>
                <a:spcPts val="0"/>
              </a:spcAft>
              <a:buClr>
                <a:schemeClr val="dk1"/>
              </a:buClr>
              <a:buSzPts val="1400"/>
              <a:buFont typeface="Arial"/>
              <a:buNone/>
              <a:defRPr sz="5200" b="1">
                <a:solidFill>
                  <a:schemeClr val="dk1"/>
                </a:solidFill>
              </a:defRPr>
            </a:lvl9pPr>
          </a:lstStyle>
          <a:p>
            <a:endParaRPr/>
          </a:p>
        </p:txBody>
      </p:sp>
      <p:sp>
        <p:nvSpPr>
          <p:cNvPr id="26" name="Google Shape;26;p6"/>
          <p:cNvSpPr txBox="1">
            <a:spLocks noGrp="1"/>
          </p:cNvSpPr>
          <p:nvPr>
            <p:ph type="body" idx="1"/>
          </p:nvPr>
        </p:nvSpPr>
        <p:spPr>
          <a:xfrm>
            <a:off x="4373450" y="3986129"/>
            <a:ext cx="4458900" cy="534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None/>
              <a:defRPr sz="1400" b="1" i="0" u="none" strike="noStrike" cap="none">
                <a:solidFill>
                  <a:srgbClr val="000000"/>
                </a:solidFill>
              </a:defRPr>
            </a:lvl1pPr>
            <a:lvl2pPr marL="914400" marR="0" lvl="1" indent="-228600" algn="l" rtl="0">
              <a:lnSpc>
                <a:spcPct val="100000"/>
              </a:lnSpc>
              <a:spcBef>
                <a:spcPts val="0"/>
              </a:spcBef>
              <a:spcAft>
                <a:spcPts val="0"/>
              </a:spcAft>
              <a:buClr>
                <a:srgbClr val="000000"/>
              </a:buClr>
              <a:buSzPts val="1100"/>
              <a:buNone/>
              <a:defRPr sz="1100" i="0" u="none" strike="noStrike" cap="none">
                <a:solidFill>
                  <a:srgbClr val="000000"/>
                </a:solidFill>
              </a:defRPr>
            </a:lvl2pPr>
            <a:lvl3pPr marL="1371600" marR="0" lvl="2" indent="-228600" algn="l" rtl="0">
              <a:lnSpc>
                <a:spcPct val="100000"/>
              </a:lnSpc>
              <a:spcBef>
                <a:spcPts val="0"/>
              </a:spcBef>
              <a:spcAft>
                <a:spcPts val="0"/>
              </a:spcAft>
              <a:buClr>
                <a:srgbClr val="000000"/>
              </a:buClr>
              <a:buSzPts val="1100"/>
              <a:buNone/>
              <a:defRPr sz="1100" i="0" u="none" strike="noStrike" cap="none">
                <a:solidFill>
                  <a:srgbClr val="000000"/>
                </a:solidFill>
              </a:defRPr>
            </a:lvl3pPr>
            <a:lvl4pPr marL="1828800" marR="0" lvl="3" indent="-228600" algn="l" rtl="0">
              <a:lnSpc>
                <a:spcPct val="100000"/>
              </a:lnSpc>
              <a:spcBef>
                <a:spcPts val="0"/>
              </a:spcBef>
              <a:spcAft>
                <a:spcPts val="0"/>
              </a:spcAft>
              <a:buClr>
                <a:srgbClr val="000000"/>
              </a:buClr>
              <a:buSzPts val="1100"/>
              <a:buNone/>
              <a:defRPr sz="1100" i="0" u="none" strike="noStrike" cap="none">
                <a:solidFill>
                  <a:srgbClr val="000000"/>
                </a:solidFill>
              </a:defRPr>
            </a:lvl4pPr>
            <a:lvl5pPr marL="2286000" marR="0" lvl="4" indent="-228600" algn="l" rtl="0">
              <a:lnSpc>
                <a:spcPct val="100000"/>
              </a:lnSpc>
              <a:spcBef>
                <a:spcPts val="0"/>
              </a:spcBef>
              <a:spcAft>
                <a:spcPts val="0"/>
              </a:spcAft>
              <a:buClr>
                <a:srgbClr val="000000"/>
              </a:buClr>
              <a:buSzPts val="1100"/>
              <a:buNone/>
              <a:defRPr sz="1100" i="0" u="none" strike="noStrike" cap="none">
                <a:solidFill>
                  <a:srgbClr val="000000"/>
                </a:solidFill>
              </a:defRPr>
            </a:lvl5pPr>
            <a:lvl6pPr marL="2743200" marR="0" lvl="5" indent="-228600" algn="l" rtl="0">
              <a:lnSpc>
                <a:spcPct val="100000"/>
              </a:lnSpc>
              <a:spcBef>
                <a:spcPts val="0"/>
              </a:spcBef>
              <a:spcAft>
                <a:spcPts val="0"/>
              </a:spcAft>
              <a:buClr>
                <a:srgbClr val="000000"/>
              </a:buClr>
              <a:buSzPts val="1100"/>
              <a:buNone/>
              <a:defRPr sz="1100" i="0" u="none" strike="noStrike" cap="none">
                <a:solidFill>
                  <a:srgbClr val="000000"/>
                </a:solidFill>
              </a:defRPr>
            </a:lvl6pPr>
            <a:lvl7pPr marL="3200400" marR="0" lvl="6" indent="-228600" algn="l" rtl="0">
              <a:lnSpc>
                <a:spcPct val="100000"/>
              </a:lnSpc>
              <a:spcBef>
                <a:spcPts val="0"/>
              </a:spcBef>
              <a:spcAft>
                <a:spcPts val="0"/>
              </a:spcAft>
              <a:buClr>
                <a:srgbClr val="000000"/>
              </a:buClr>
              <a:buSzPts val="1100"/>
              <a:buNone/>
              <a:defRPr sz="1100" i="0" u="none" strike="noStrike" cap="none">
                <a:solidFill>
                  <a:srgbClr val="000000"/>
                </a:solidFill>
              </a:defRPr>
            </a:lvl7pPr>
            <a:lvl8pPr marL="3657600" marR="0" lvl="7" indent="-228600" algn="l" rtl="0">
              <a:lnSpc>
                <a:spcPct val="100000"/>
              </a:lnSpc>
              <a:spcBef>
                <a:spcPts val="0"/>
              </a:spcBef>
              <a:spcAft>
                <a:spcPts val="0"/>
              </a:spcAft>
              <a:buClr>
                <a:srgbClr val="000000"/>
              </a:buClr>
              <a:buSzPts val="1100"/>
              <a:buNone/>
              <a:defRPr sz="1100" i="0" u="none" strike="noStrike" cap="none">
                <a:solidFill>
                  <a:srgbClr val="000000"/>
                </a:solidFill>
              </a:defRPr>
            </a:lvl8pPr>
            <a:lvl9pPr marL="4114800" marR="0" lvl="8" indent="-228600" algn="l" rtl="0">
              <a:lnSpc>
                <a:spcPct val="100000"/>
              </a:lnSpc>
              <a:spcBef>
                <a:spcPts val="0"/>
              </a:spcBef>
              <a:spcAft>
                <a:spcPts val="0"/>
              </a:spcAft>
              <a:buClr>
                <a:srgbClr val="000000"/>
              </a:buClr>
              <a:buSzPts val="1100"/>
              <a:buNone/>
              <a:defRPr sz="1100" i="0" u="none" strike="noStrike" cap="none">
                <a:solidFill>
                  <a:srgbClr val="000000"/>
                </a:solidFill>
              </a:defRPr>
            </a:lvl9pPr>
          </a:lstStyle>
          <a:p>
            <a:endParaRPr/>
          </a:p>
        </p:txBody>
      </p:sp>
      <p:pic>
        <p:nvPicPr>
          <p:cNvPr id="6" name="Google Shape;117;p1">
            <a:extLst>
              <a:ext uri="{FF2B5EF4-FFF2-40B4-BE49-F238E27FC236}">
                <a16:creationId xmlns:a16="http://schemas.microsoft.com/office/drawing/2014/main" id="{B0DFD3F4-729B-D044-9A40-1014B0663044}"/>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647650" y="3817272"/>
            <a:ext cx="3281082" cy="11042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0  Left heading">
  <p:cSld name="CUSTOM_1">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311700" y="445025"/>
            <a:ext cx="22689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9 Chapter Break White with small gold bar">
  <p:cSld name="CUSTOM">
    <p:spTree>
      <p:nvGrpSpPr>
        <p:cNvPr id="1" name="Shape 76"/>
        <p:cNvGrpSpPr/>
        <p:nvPr/>
      </p:nvGrpSpPr>
      <p:grpSpPr>
        <a:xfrm>
          <a:off x="0" y="0"/>
          <a:ext cx="0" cy="0"/>
          <a:chOff x="0" y="0"/>
          <a:chExt cx="0" cy="0"/>
        </a:xfrm>
      </p:grpSpPr>
      <p:sp>
        <p:nvSpPr>
          <p:cNvPr id="77" name="Google Shape;77;p21"/>
          <p:cNvSpPr txBox="1">
            <a:spLocks noGrp="1"/>
          </p:cNvSpPr>
          <p:nvPr>
            <p:ph type="subTitle" idx="1"/>
          </p:nvPr>
        </p:nvSpPr>
        <p:spPr>
          <a:xfrm>
            <a:off x="311700" y="1005325"/>
            <a:ext cx="7508700" cy="357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chemeClr val="accent1"/>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b="1" i="0" u="none" strike="noStrike" cap="none">
                <a:solidFill>
                  <a:srgbClr val="000000"/>
                </a:solidFill>
                <a:highlight>
                  <a:schemeClr val="accent1"/>
                </a:highlight>
                <a:latin typeface="Arial"/>
                <a:ea typeface="Arial"/>
                <a:cs typeface="Arial"/>
                <a:sym typeface="Arial"/>
              </a:defRPr>
            </a:lvl9pPr>
          </a:lstStyle>
          <a:p>
            <a:endParaRPr/>
          </a:p>
        </p:txBody>
      </p:sp>
      <p:sp>
        <p:nvSpPr>
          <p:cNvPr id="78" name="Google Shape;78;p21"/>
          <p:cNvSpPr txBox="1">
            <a:spLocks noGrp="1"/>
          </p:cNvSpPr>
          <p:nvPr>
            <p:ph type="title"/>
          </p:nvPr>
        </p:nvSpPr>
        <p:spPr>
          <a:xfrm>
            <a:off x="311700" y="1130825"/>
            <a:ext cx="85206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7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9 2 Column Format Black Right">
  <p:cSld name="Section title and description_1">
    <p:spTree>
      <p:nvGrpSpPr>
        <p:cNvPr id="1" name="Shape 79"/>
        <p:cNvGrpSpPr/>
        <p:nvPr/>
      </p:nvGrpSpPr>
      <p:grpSpPr>
        <a:xfrm>
          <a:off x="0" y="0"/>
          <a:ext cx="0" cy="0"/>
          <a:chOff x="0" y="0"/>
          <a:chExt cx="0" cy="0"/>
        </a:xfrm>
      </p:grpSpPr>
      <p:sp>
        <p:nvSpPr>
          <p:cNvPr id="80" name="Google Shape;80;p22"/>
          <p:cNvSpPr/>
          <p:nvPr/>
        </p:nvSpPr>
        <p:spPr>
          <a:xfrm>
            <a:off x="4572000" y="-134650"/>
            <a:ext cx="4572000" cy="5277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81" name="Google Shape;81;p22"/>
          <p:cNvSpPr txBox="1">
            <a:spLocks noGrp="1"/>
          </p:cNvSpPr>
          <p:nvPr>
            <p:ph type="body" idx="1"/>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15000"/>
              </a:lnSpc>
              <a:spcBef>
                <a:spcPts val="0"/>
              </a:spcBef>
              <a:spcAft>
                <a:spcPts val="0"/>
              </a:spcAft>
              <a:buClr>
                <a:schemeClr val="lt1"/>
              </a:buClr>
              <a:buSzPts val="1400"/>
              <a:buFont typeface="Arial"/>
              <a:buNone/>
              <a:defRPr sz="1800" b="0" i="0" u="none" strike="noStrike" cap="none">
                <a:solidFill>
                  <a:schemeClr val="lt1"/>
                </a:solidFill>
                <a:latin typeface="Arial"/>
                <a:ea typeface="Arial"/>
                <a:cs typeface="Arial"/>
                <a:sym typeface="Arial"/>
              </a:defRPr>
            </a:lvl1pPr>
            <a:lvl2pPr marL="914400" marR="0" lvl="1"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1828800" marR="0" lvl="3"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lnSpc>
                <a:spcPct val="115000"/>
              </a:lnSpc>
              <a:spcBef>
                <a:spcPts val="160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lnSpc>
                <a:spcPct val="115000"/>
              </a:lnSpc>
              <a:spcBef>
                <a:spcPts val="1600"/>
              </a:spcBef>
              <a:spcAft>
                <a:spcPts val="160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
        <p:nvSpPr>
          <p:cNvPr id="82" name="Google Shape;82;p22"/>
          <p:cNvSpPr txBox="1">
            <a:spLocks noGrp="1"/>
          </p:cNvSpPr>
          <p:nvPr>
            <p:ph type="title"/>
          </p:nvPr>
        </p:nvSpPr>
        <p:spPr>
          <a:xfrm>
            <a:off x="311700" y="445025"/>
            <a:ext cx="38370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0"/>
              </a:spcBef>
              <a:spcAft>
                <a:spcPts val="0"/>
              </a:spcAft>
              <a:buClr>
                <a:schemeClr val="dk1"/>
              </a:buClr>
              <a:buSzPts val="3000"/>
              <a:buFont typeface="Arial"/>
              <a:buNone/>
              <a:defRPr sz="3000" b="1">
                <a:solidFill>
                  <a:schemeClr val="dk1"/>
                </a:solidFill>
              </a:defRPr>
            </a:lvl2pPr>
            <a:lvl3pPr lvl="2" algn="l" rtl="0">
              <a:lnSpc>
                <a:spcPct val="100000"/>
              </a:lnSpc>
              <a:spcBef>
                <a:spcPts val="0"/>
              </a:spcBef>
              <a:spcAft>
                <a:spcPts val="0"/>
              </a:spcAft>
              <a:buClr>
                <a:schemeClr val="dk1"/>
              </a:buClr>
              <a:buSzPts val="3000"/>
              <a:buFont typeface="Arial"/>
              <a:buNone/>
              <a:defRPr sz="3000" b="1">
                <a:solidFill>
                  <a:schemeClr val="dk1"/>
                </a:solidFill>
              </a:defRPr>
            </a:lvl3pPr>
            <a:lvl4pPr lvl="3" algn="l" rtl="0">
              <a:lnSpc>
                <a:spcPct val="100000"/>
              </a:lnSpc>
              <a:spcBef>
                <a:spcPts val="0"/>
              </a:spcBef>
              <a:spcAft>
                <a:spcPts val="0"/>
              </a:spcAft>
              <a:buClr>
                <a:schemeClr val="dk1"/>
              </a:buClr>
              <a:buSzPts val="3000"/>
              <a:buFont typeface="Arial"/>
              <a:buNone/>
              <a:defRPr sz="3000" b="1">
                <a:solidFill>
                  <a:schemeClr val="dk1"/>
                </a:solidFill>
              </a:defRPr>
            </a:lvl4pPr>
            <a:lvl5pPr lvl="4" algn="l" rtl="0">
              <a:lnSpc>
                <a:spcPct val="100000"/>
              </a:lnSpc>
              <a:spcBef>
                <a:spcPts val="0"/>
              </a:spcBef>
              <a:spcAft>
                <a:spcPts val="0"/>
              </a:spcAft>
              <a:buClr>
                <a:schemeClr val="dk1"/>
              </a:buClr>
              <a:buSzPts val="3000"/>
              <a:buFont typeface="Arial"/>
              <a:buNone/>
              <a:defRPr sz="3000" b="1">
                <a:solidFill>
                  <a:schemeClr val="dk1"/>
                </a:solidFill>
              </a:defRPr>
            </a:lvl5pPr>
            <a:lvl6pPr lvl="5" algn="l" rtl="0">
              <a:lnSpc>
                <a:spcPct val="100000"/>
              </a:lnSpc>
              <a:spcBef>
                <a:spcPts val="0"/>
              </a:spcBef>
              <a:spcAft>
                <a:spcPts val="0"/>
              </a:spcAft>
              <a:buClr>
                <a:schemeClr val="dk1"/>
              </a:buClr>
              <a:buSzPts val="3000"/>
              <a:buFont typeface="Arial"/>
              <a:buNone/>
              <a:defRPr sz="3000" b="1">
                <a:solidFill>
                  <a:schemeClr val="dk1"/>
                </a:solidFill>
              </a:defRPr>
            </a:lvl6pPr>
            <a:lvl7pPr lvl="6" algn="l" rtl="0">
              <a:lnSpc>
                <a:spcPct val="100000"/>
              </a:lnSpc>
              <a:spcBef>
                <a:spcPts val="0"/>
              </a:spcBef>
              <a:spcAft>
                <a:spcPts val="0"/>
              </a:spcAft>
              <a:buClr>
                <a:schemeClr val="dk1"/>
              </a:buClr>
              <a:buSzPts val="3000"/>
              <a:buFont typeface="Arial"/>
              <a:buNone/>
              <a:defRPr sz="3000" b="1">
                <a:solidFill>
                  <a:schemeClr val="dk1"/>
                </a:solidFill>
              </a:defRPr>
            </a:lvl7pPr>
            <a:lvl8pPr lvl="7" algn="l" rtl="0">
              <a:lnSpc>
                <a:spcPct val="100000"/>
              </a:lnSpc>
              <a:spcBef>
                <a:spcPts val="0"/>
              </a:spcBef>
              <a:spcAft>
                <a:spcPts val="0"/>
              </a:spcAft>
              <a:buClr>
                <a:schemeClr val="dk1"/>
              </a:buClr>
              <a:buSzPts val="3000"/>
              <a:buFont typeface="Arial"/>
              <a:buNone/>
              <a:defRPr sz="3000" b="1">
                <a:solidFill>
                  <a:schemeClr val="dk1"/>
                </a:solidFill>
              </a:defRPr>
            </a:lvl8pPr>
            <a:lvl9pPr lvl="8" algn="l" rtl="0">
              <a:lnSpc>
                <a:spcPct val="100000"/>
              </a:lnSpc>
              <a:spcBef>
                <a:spcPts val="0"/>
              </a:spcBef>
              <a:spcAft>
                <a:spcPts val="0"/>
              </a:spcAft>
              <a:buClr>
                <a:schemeClr val="dk1"/>
              </a:buClr>
              <a:buSzPts val="3000"/>
              <a:buFont typeface="Arial"/>
              <a:buNone/>
              <a:defRPr sz="3000" b="1">
                <a:solidFill>
                  <a:schemeClr val="dk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9 Cover Intro White logo left bottom">
  <p:cSld name="Cover Intro Option 2">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311700" y="12832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Arial"/>
              <a:buNone/>
              <a:defRPr sz="7200" b="1" i="0" u="none" strike="noStrike" cap="none">
                <a:solidFill>
                  <a:schemeClr val="dk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
        <p:nvSpPr>
          <p:cNvPr id="85" name="Google Shape;85;p23"/>
          <p:cNvSpPr txBox="1">
            <a:spLocks noGrp="1"/>
          </p:cNvSpPr>
          <p:nvPr>
            <p:ph type="subTitle" idx="1"/>
          </p:nvPr>
        </p:nvSpPr>
        <p:spPr>
          <a:xfrm>
            <a:off x="436825" y="1005325"/>
            <a:ext cx="7508700" cy="357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chemeClr val="accent1"/>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latin typeface="Arial"/>
                <a:ea typeface="Arial"/>
                <a:cs typeface="Arial"/>
                <a:sym typeface="Arial"/>
              </a:defRPr>
            </a:lvl9pPr>
          </a:lstStyle>
          <a:p>
            <a:endParaRPr/>
          </a:p>
        </p:txBody>
      </p:sp>
      <p:pic>
        <p:nvPicPr>
          <p:cNvPr id="6" name="Google Shape;117;p1">
            <a:extLst>
              <a:ext uri="{FF2B5EF4-FFF2-40B4-BE49-F238E27FC236}">
                <a16:creationId xmlns:a16="http://schemas.microsoft.com/office/drawing/2014/main" id="{4D414CC2-280A-C844-ADAE-E8C70F579C75}"/>
              </a:ext>
            </a:extLst>
          </p:cNvPr>
          <p:cNvPicPr preferRelativeResize="0"/>
          <p:nvPr userDrawn="1"/>
        </p:nvPicPr>
        <p:blipFill rotWithShape="1">
          <a:blip r:embed="rId2" cstate="print">
            <a:alphaModFix/>
            <a:extLst>
              <a:ext uri="{28A0092B-C50C-407E-A947-70E740481C1C}">
                <a14:useLocalDpi xmlns:a14="http://schemas.microsoft.com/office/drawing/2010/main"/>
              </a:ext>
            </a:extLst>
          </a:blip>
          <a:srcRect/>
          <a:stretch/>
        </p:blipFill>
        <p:spPr>
          <a:xfrm>
            <a:off x="167375" y="3860275"/>
            <a:ext cx="3281082" cy="110428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0 Maroon chapter break or bold statement with subheading">
  <p:cSld name="Gold chapter break or bold statement gold_2_1">
    <p:bg>
      <p:bgPr>
        <a:solidFill>
          <a:schemeClr val="dk2"/>
        </a:solidFill>
        <a:effectLst/>
      </p:bgPr>
    </p:bg>
    <p:spTree>
      <p:nvGrpSpPr>
        <p:cNvPr id="1" name="Shape 90"/>
        <p:cNvGrpSpPr/>
        <p:nvPr/>
      </p:nvGrpSpPr>
      <p:grpSpPr>
        <a:xfrm>
          <a:off x="0" y="0"/>
          <a:ext cx="0" cy="0"/>
          <a:chOff x="0" y="0"/>
          <a:chExt cx="0" cy="0"/>
        </a:xfrm>
      </p:grpSpPr>
      <p:sp>
        <p:nvSpPr>
          <p:cNvPr id="91" name="Google Shape;91;p25"/>
          <p:cNvSpPr txBox="1">
            <a:spLocks noGrp="1"/>
          </p:cNvSpPr>
          <p:nvPr>
            <p:ph type="title"/>
          </p:nvPr>
        </p:nvSpPr>
        <p:spPr>
          <a:xfrm>
            <a:off x="311700" y="12832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1400"/>
              <a:buFont typeface="Arial"/>
              <a:buNone/>
              <a:defRPr sz="7200" b="1" i="0" u="none" strike="noStrike" cap="none">
                <a:solidFill>
                  <a:schemeClr val="lt1"/>
                </a:solidFill>
                <a:latin typeface="Arial"/>
                <a:ea typeface="Arial"/>
                <a:cs typeface="Arial"/>
                <a:sym typeface="Arial"/>
              </a:defRPr>
            </a:lvl1pPr>
            <a:lvl2pPr lvl="1" algn="l" rtl="0">
              <a:lnSpc>
                <a:spcPct val="100000"/>
              </a:lnSpc>
              <a:spcBef>
                <a:spcPts val="0"/>
              </a:spcBef>
              <a:spcAft>
                <a:spcPts val="0"/>
              </a:spcAft>
              <a:buClr>
                <a:schemeClr val="dk1"/>
              </a:buClr>
              <a:buSzPts val="1400"/>
              <a:buFont typeface="Arial"/>
              <a:buNone/>
              <a:defRPr sz="2800" b="1">
                <a:solidFill>
                  <a:schemeClr val="dk1"/>
                </a:solidFill>
              </a:defRPr>
            </a:lvl2pPr>
            <a:lvl3pPr lvl="2" algn="l" rtl="0">
              <a:lnSpc>
                <a:spcPct val="100000"/>
              </a:lnSpc>
              <a:spcBef>
                <a:spcPts val="0"/>
              </a:spcBef>
              <a:spcAft>
                <a:spcPts val="0"/>
              </a:spcAft>
              <a:buClr>
                <a:schemeClr val="dk1"/>
              </a:buClr>
              <a:buSzPts val="1400"/>
              <a:buFont typeface="Arial"/>
              <a:buNone/>
              <a:defRPr sz="2800" b="1">
                <a:solidFill>
                  <a:schemeClr val="dk1"/>
                </a:solidFill>
              </a:defRPr>
            </a:lvl3pPr>
            <a:lvl4pPr lvl="3" algn="l" rtl="0">
              <a:lnSpc>
                <a:spcPct val="100000"/>
              </a:lnSpc>
              <a:spcBef>
                <a:spcPts val="0"/>
              </a:spcBef>
              <a:spcAft>
                <a:spcPts val="0"/>
              </a:spcAft>
              <a:buClr>
                <a:schemeClr val="dk1"/>
              </a:buClr>
              <a:buSzPts val="1400"/>
              <a:buFont typeface="Arial"/>
              <a:buNone/>
              <a:defRPr sz="2800" b="1">
                <a:solidFill>
                  <a:schemeClr val="dk1"/>
                </a:solidFill>
              </a:defRPr>
            </a:lvl4pPr>
            <a:lvl5pPr lvl="4" algn="l" rtl="0">
              <a:lnSpc>
                <a:spcPct val="100000"/>
              </a:lnSpc>
              <a:spcBef>
                <a:spcPts val="0"/>
              </a:spcBef>
              <a:spcAft>
                <a:spcPts val="0"/>
              </a:spcAft>
              <a:buClr>
                <a:schemeClr val="dk1"/>
              </a:buClr>
              <a:buSzPts val="1400"/>
              <a:buFont typeface="Arial"/>
              <a:buNone/>
              <a:defRPr sz="2800" b="1">
                <a:solidFill>
                  <a:schemeClr val="dk1"/>
                </a:solidFill>
              </a:defRPr>
            </a:lvl5pPr>
            <a:lvl6pPr lvl="5" algn="l" rtl="0">
              <a:lnSpc>
                <a:spcPct val="100000"/>
              </a:lnSpc>
              <a:spcBef>
                <a:spcPts val="0"/>
              </a:spcBef>
              <a:spcAft>
                <a:spcPts val="0"/>
              </a:spcAft>
              <a:buClr>
                <a:schemeClr val="dk1"/>
              </a:buClr>
              <a:buSzPts val="1400"/>
              <a:buFont typeface="Arial"/>
              <a:buNone/>
              <a:defRPr sz="2800" b="1">
                <a:solidFill>
                  <a:schemeClr val="dk1"/>
                </a:solidFill>
              </a:defRPr>
            </a:lvl6pPr>
            <a:lvl7pPr lvl="6" algn="l" rtl="0">
              <a:lnSpc>
                <a:spcPct val="100000"/>
              </a:lnSpc>
              <a:spcBef>
                <a:spcPts val="0"/>
              </a:spcBef>
              <a:spcAft>
                <a:spcPts val="0"/>
              </a:spcAft>
              <a:buClr>
                <a:schemeClr val="dk1"/>
              </a:buClr>
              <a:buSzPts val="1400"/>
              <a:buFont typeface="Arial"/>
              <a:buNone/>
              <a:defRPr sz="2800" b="1">
                <a:solidFill>
                  <a:schemeClr val="dk1"/>
                </a:solidFill>
              </a:defRPr>
            </a:lvl7pPr>
            <a:lvl8pPr lvl="7" algn="l" rtl="0">
              <a:lnSpc>
                <a:spcPct val="100000"/>
              </a:lnSpc>
              <a:spcBef>
                <a:spcPts val="0"/>
              </a:spcBef>
              <a:spcAft>
                <a:spcPts val="0"/>
              </a:spcAft>
              <a:buClr>
                <a:schemeClr val="dk1"/>
              </a:buClr>
              <a:buSzPts val="1400"/>
              <a:buFont typeface="Arial"/>
              <a:buNone/>
              <a:defRPr sz="2800" b="1">
                <a:solidFill>
                  <a:schemeClr val="dk1"/>
                </a:solidFill>
              </a:defRPr>
            </a:lvl8pPr>
            <a:lvl9pPr lvl="8" algn="l" rtl="0">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
        <p:nvSpPr>
          <p:cNvPr id="92" name="Google Shape;92;p25"/>
          <p:cNvSpPr txBox="1">
            <a:spLocks noGrp="1"/>
          </p:cNvSpPr>
          <p:nvPr>
            <p:ph type="subTitle" idx="1"/>
          </p:nvPr>
        </p:nvSpPr>
        <p:spPr>
          <a:xfrm>
            <a:off x="436825" y="1005325"/>
            <a:ext cx="7508700" cy="357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1" i="0" u="none" strike="noStrike" cap="none">
                <a:solidFill>
                  <a:srgbClr val="000000"/>
                </a:solidFill>
                <a:highlight>
                  <a:srgbClr val="FFFFFF"/>
                </a:highlight>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0 Title plus white horizontal block and black heading">
  <p:cSld name="20 Title plus white horizontal block and black heading">
    <p:spTree>
      <p:nvGrpSpPr>
        <p:cNvPr id="1" name="Shape 17"/>
        <p:cNvGrpSpPr/>
        <p:nvPr/>
      </p:nvGrpSpPr>
      <p:grpSpPr>
        <a:xfrm>
          <a:off x="0" y="0"/>
          <a:ext cx="0" cy="0"/>
          <a:chOff x="0" y="0"/>
          <a:chExt cx="0" cy="0"/>
        </a:xfrm>
      </p:grpSpPr>
      <p:sp>
        <p:nvSpPr>
          <p:cNvPr id="18" name="Google Shape;18;p53"/>
          <p:cNvSpPr/>
          <p:nvPr/>
        </p:nvSpPr>
        <p:spPr>
          <a:xfrm>
            <a:off x="-9600" y="-40250"/>
            <a:ext cx="9163200" cy="180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9" name="Google Shape;19;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lvl="1" algn="l">
              <a:lnSpc>
                <a:spcPct val="100000"/>
              </a:lnSpc>
              <a:spcBef>
                <a:spcPts val="0"/>
              </a:spcBef>
              <a:spcAft>
                <a:spcPts val="0"/>
              </a:spcAft>
              <a:buClr>
                <a:schemeClr val="dk1"/>
              </a:buClr>
              <a:buSzPts val="1400"/>
              <a:buFont typeface="Arial"/>
              <a:buNone/>
              <a:defRPr sz="2800" b="1">
                <a:solidFill>
                  <a:schemeClr val="dk1"/>
                </a:solidFill>
              </a:defRPr>
            </a:lvl2pPr>
            <a:lvl3pPr lvl="2" algn="l">
              <a:lnSpc>
                <a:spcPct val="100000"/>
              </a:lnSpc>
              <a:spcBef>
                <a:spcPts val="0"/>
              </a:spcBef>
              <a:spcAft>
                <a:spcPts val="0"/>
              </a:spcAft>
              <a:buClr>
                <a:schemeClr val="dk1"/>
              </a:buClr>
              <a:buSzPts val="1400"/>
              <a:buFont typeface="Arial"/>
              <a:buNone/>
              <a:defRPr sz="2800" b="1">
                <a:solidFill>
                  <a:schemeClr val="dk1"/>
                </a:solidFill>
              </a:defRPr>
            </a:lvl3pPr>
            <a:lvl4pPr lvl="3" algn="l">
              <a:lnSpc>
                <a:spcPct val="100000"/>
              </a:lnSpc>
              <a:spcBef>
                <a:spcPts val="0"/>
              </a:spcBef>
              <a:spcAft>
                <a:spcPts val="0"/>
              </a:spcAft>
              <a:buClr>
                <a:schemeClr val="dk1"/>
              </a:buClr>
              <a:buSzPts val="1400"/>
              <a:buFont typeface="Arial"/>
              <a:buNone/>
              <a:defRPr sz="2800" b="1">
                <a:solidFill>
                  <a:schemeClr val="dk1"/>
                </a:solidFill>
              </a:defRPr>
            </a:lvl4pPr>
            <a:lvl5pPr lvl="4" algn="l">
              <a:lnSpc>
                <a:spcPct val="100000"/>
              </a:lnSpc>
              <a:spcBef>
                <a:spcPts val="0"/>
              </a:spcBef>
              <a:spcAft>
                <a:spcPts val="0"/>
              </a:spcAft>
              <a:buClr>
                <a:schemeClr val="dk1"/>
              </a:buClr>
              <a:buSzPts val="1400"/>
              <a:buFont typeface="Arial"/>
              <a:buNone/>
              <a:defRPr sz="2800" b="1">
                <a:solidFill>
                  <a:schemeClr val="dk1"/>
                </a:solidFill>
              </a:defRPr>
            </a:lvl5pPr>
            <a:lvl6pPr lvl="5" algn="l">
              <a:lnSpc>
                <a:spcPct val="100000"/>
              </a:lnSpc>
              <a:spcBef>
                <a:spcPts val="0"/>
              </a:spcBef>
              <a:spcAft>
                <a:spcPts val="0"/>
              </a:spcAft>
              <a:buClr>
                <a:schemeClr val="dk1"/>
              </a:buClr>
              <a:buSzPts val="1400"/>
              <a:buFont typeface="Arial"/>
              <a:buNone/>
              <a:defRPr sz="2800" b="1">
                <a:solidFill>
                  <a:schemeClr val="dk1"/>
                </a:solidFill>
              </a:defRPr>
            </a:lvl6pPr>
            <a:lvl7pPr lvl="6" algn="l">
              <a:lnSpc>
                <a:spcPct val="100000"/>
              </a:lnSpc>
              <a:spcBef>
                <a:spcPts val="0"/>
              </a:spcBef>
              <a:spcAft>
                <a:spcPts val="0"/>
              </a:spcAft>
              <a:buClr>
                <a:schemeClr val="dk1"/>
              </a:buClr>
              <a:buSzPts val="1400"/>
              <a:buFont typeface="Arial"/>
              <a:buNone/>
              <a:defRPr sz="2800" b="1">
                <a:solidFill>
                  <a:schemeClr val="dk1"/>
                </a:solidFill>
              </a:defRPr>
            </a:lvl7pPr>
            <a:lvl8pPr lvl="7" algn="l">
              <a:lnSpc>
                <a:spcPct val="100000"/>
              </a:lnSpc>
              <a:spcBef>
                <a:spcPts val="0"/>
              </a:spcBef>
              <a:spcAft>
                <a:spcPts val="0"/>
              </a:spcAft>
              <a:buClr>
                <a:schemeClr val="dk1"/>
              </a:buClr>
              <a:buSzPts val="1400"/>
              <a:buFont typeface="Arial"/>
              <a:buNone/>
              <a:defRPr sz="2800" b="1">
                <a:solidFill>
                  <a:schemeClr val="dk1"/>
                </a:solidFill>
              </a:defRPr>
            </a:lvl8pPr>
            <a:lvl9pPr lvl="8" algn="l">
              <a:lnSpc>
                <a:spcPct val="100000"/>
              </a:lnSpc>
              <a:spcBef>
                <a:spcPts val="0"/>
              </a:spcBef>
              <a:spcAft>
                <a:spcPts val="0"/>
              </a:spcAft>
              <a:buClr>
                <a:schemeClr val="dk1"/>
              </a:buClr>
              <a:buSzPts val="1400"/>
              <a:buFont typeface="Arial"/>
              <a:buNone/>
              <a:defRPr sz="2800" b="1">
                <a:solidFill>
                  <a:schemeClr val="dk1"/>
                </a:solidFill>
              </a:defRPr>
            </a:lvl9pPr>
          </a:lstStyle>
          <a:p>
            <a:endParaRPr/>
          </a:p>
        </p:txBody>
      </p:sp>
    </p:spTree>
    <p:extLst>
      <p:ext uri="{BB962C8B-B14F-4D97-AF65-F5344CB8AC3E}">
        <p14:creationId xmlns:p14="http://schemas.microsoft.com/office/powerpoint/2010/main" val="3293168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1 Chapter break bar 1">
  <p:cSld name="21 Chapter break bar 1">
    <p:spTree>
      <p:nvGrpSpPr>
        <p:cNvPr id="1" name="Shape 143"/>
        <p:cNvGrpSpPr/>
        <p:nvPr/>
      </p:nvGrpSpPr>
      <p:grpSpPr>
        <a:xfrm>
          <a:off x="0" y="0"/>
          <a:ext cx="0" cy="0"/>
          <a:chOff x="0" y="0"/>
          <a:chExt cx="0" cy="0"/>
        </a:xfrm>
      </p:grpSpPr>
      <p:sp>
        <p:nvSpPr>
          <p:cNvPr id="144" name="Google Shape;144;p39"/>
          <p:cNvSpPr/>
          <p:nvPr/>
        </p:nvSpPr>
        <p:spPr>
          <a:xfrm>
            <a:off x="0" y="1314450"/>
            <a:ext cx="9144000" cy="1543200"/>
          </a:xfrm>
          <a:prstGeom prst="rect">
            <a:avLst/>
          </a:prstGeom>
          <a:solidFill>
            <a:schemeClr val="accent2"/>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endParaRPr sz="3700" b="1" i="0" u="none" strike="noStrike" cap="none" dirty="0">
              <a:solidFill>
                <a:schemeClr val="lt1"/>
              </a:solidFill>
              <a:latin typeface="Arial"/>
              <a:ea typeface="Arial"/>
              <a:cs typeface="Arial"/>
              <a:sym typeface="Arial"/>
            </a:endParaRPr>
          </a:p>
        </p:txBody>
      </p:sp>
      <p:sp>
        <p:nvSpPr>
          <p:cNvPr id="145" name="Google Shape;145;p39"/>
          <p:cNvSpPr txBox="1">
            <a:spLocks noGrp="1"/>
          </p:cNvSpPr>
          <p:nvPr>
            <p:ph type="title"/>
          </p:nvPr>
        </p:nvSpPr>
        <p:spPr>
          <a:xfrm>
            <a:off x="381837" y="1600200"/>
            <a:ext cx="8112900" cy="10215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3000"/>
              <a:buFont typeface="Arial"/>
              <a:buNone/>
              <a:defRPr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3000"/>
              <a:buFont typeface="Arial"/>
              <a:buNone/>
              <a:defRPr b="1">
                <a:solidFill>
                  <a:srgbClr val="FFFFFF"/>
                </a:solidFill>
              </a:defRPr>
            </a:lvl2pPr>
            <a:lvl3pPr marR="0" lvl="2" algn="l" rtl="0">
              <a:lnSpc>
                <a:spcPct val="100000"/>
              </a:lnSpc>
              <a:spcBef>
                <a:spcPts val="0"/>
              </a:spcBef>
              <a:spcAft>
                <a:spcPts val="0"/>
              </a:spcAft>
              <a:buClr>
                <a:srgbClr val="FFFFFF"/>
              </a:buClr>
              <a:buSzPts val="3000"/>
              <a:buFont typeface="Arial"/>
              <a:buNone/>
              <a:defRPr b="1">
                <a:solidFill>
                  <a:srgbClr val="FFFFFF"/>
                </a:solidFill>
              </a:defRPr>
            </a:lvl3pPr>
            <a:lvl4pPr marR="0" lvl="3" algn="l" rtl="0">
              <a:lnSpc>
                <a:spcPct val="100000"/>
              </a:lnSpc>
              <a:spcBef>
                <a:spcPts val="0"/>
              </a:spcBef>
              <a:spcAft>
                <a:spcPts val="0"/>
              </a:spcAft>
              <a:buClr>
                <a:srgbClr val="FFFFFF"/>
              </a:buClr>
              <a:buSzPts val="3000"/>
              <a:buFont typeface="Arial"/>
              <a:buNone/>
              <a:defRPr b="1">
                <a:solidFill>
                  <a:srgbClr val="FFFFFF"/>
                </a:solidFill>
              </a:defRPr>
            </a:lvl4pPr>
            <a:lvl5pPr marR="0" lvl="4" algn="l" rtl="0">
              <a:lnSpc>
                <a:spcPct val="100000"/>
              </a:lnSpc>
              <a:spcBef>
                <a:spcPts val="0"/>
              </a:spcBef>
              <a:spcAft>
                <a:spcPts val="0"/>
              </a:spcAft>
              <a:buClr>
                <a:srgbClr val="FFFFFF"/>
              </a:buClr>
              <a:buSzPts val="3000"/>
              <a:buFont typeface="Arial"/>
              <a:buNone/>
              <a:defRPr b="1">
                <a:solidFill>
                  <a:srgbClr val="FFFFFF"/>
                </a:solidFill>
              </a:defRPr>
            </a:lvl5pPr>
            <a:lvl6pPr marR="0" lvl="5" algn="l" rtl="0">
              <a:lnSpc>
                <a:spcPct val="100000"/>
              </a:lnSpc>
              <a:spcBef>
                <a:spcPts val="0"/>
              </a:spcBef>
              <a:spcAft>
                <a:spcPts val="0"/>
              </a:spcAft>
              <a:buClr>
                <a:srgbClr val="FFFFFF"/>
              </a:buClr>
              <a:buSzPts val="3000"/>
              <a:buFont typeface="Arial"/>
              <a:buNone/>
              <a:defRPr b="1">
                <a:solidFill>
                  <a:srgbClr val="FFFFFF"/>
                </a:solidFill>
              </a:defRPr>
            </a:lvl6pPr>
            <a:lvl7pPr marR="0" lvl="6" algn="l" rtl="0">
              <a:lnSpc>
                <a:spcPct val="100000"/>
              </a:lnSpc>
              <a:spcBef>
                <a:spcPts val="0"/>
              </a:spcBef>
              <a:spcAft>
                <a:spcPts val="0"/>
              </a:spcAft>
              <a:buClr>
                <a:srgbClr val="FFFFFF"/>
              </a:buClr>
              <a:buSzPts val="3000"/>
              <a:buFont typeface="Arial"/>
              <a:buNone/>
              <a:defRPr b="1">
                <a:solidFill>
                  <a:srgbClr val="FFFFFF"/>
                </a:solidFill>
              </a:defRPr>
            </a:lvl7pPr>
            <a:lvl8pPr marR="0" lvl="7" algn="l" rtl="0">
              <a:lnSpc>
                <a:spcPct val="100000"/>
              </a:lnSpc>
              <a:spcBef>
                <a:spcPts val="0"/>
              </a:spcBef>
              <a:spcAft>
                <a:spcPts val="0"/>
              </a:spcAft>
              <a:buClr>
                <a:srgbClr val="FFFFFF"/>
              </a:buClr>
              <a:buSzPts val="3000"/>
              <a:buFont typeface="Arial"/>
              <a:buNone/>
              <a:defRPr b="1">
                <a:solidFill>
                  <a:srgbClr val="FFFFFF"/>
                </a:solidFill>
              </a:defRPr>
            </a:lvl8pPr>
            <a:lvl9pPr marR="0" lvl="8" algn="l" rtl="0">
              <a:lnSpc>
                <a:spcPct val="100000"/>
              </a:lnSpc>
              <a:spcBef>
                <a:spcPts val="0"/>
              </a:spcBef>
              <a:spcAft>
                <a:spcPts val="0"/>
              </a:spcAft>
              <a:buClr>
                <a:srgbClr val="FFFFFF"/>
              </a:buClr>
              <a:buSzPts val="3000"/>
              <a:buFont typeface="Arial"/>
              <a:buNone/>
              <a:defRPr b="1">
                <a:solidFill>
                  <a:srgbClr val="FFFFFF"/>
                </a:solidFill>
              </a:defRPr>
            </a:lvl9pPr>
          </a:lstStyle>
          <a:p>
            <a:endParaRPr/>
          </a:p>
        </p:txBody>
      </p:sp>
      <p:pic>
        <p:nvPicPr>
          <p:cNvPr id="5" name="Picture 4" descr="ASU Library logo">
            <a:extLst>
              <a:ext uri="{FF2B5EF4-FFF2-40B4-BE49-F238E27FC236}">
                <a16:creationId xmlns:a16="http://schemas.microsoft.com/office/drawing/2014/main" id="{9173256D-160D-3B4E-88D1-C9718EFBC68F}"/>
              </a:ext>
            </a:extLst>
          </p:cNvPr>
          <p:cNvPicPr>
            <a:picLocks noChangeAspect="1"/>
          </p:cNvPicPr>
          <p:nvPr userDrawn="1"/>
        </p:nvPicPr>
        <p:blipFill>
          <a:blip r:embed="rId2"/>
          <a:stretch>
            <a:fillRect/>
          </a:stretch>
        </p:blipFill>
        <p:spPr>
          <a:xfrm>
            <a:off x="6530600" y="4168101"/>
            <a:ext cx="2456405" cy="826732"/>
          </a:xfrm>
          <a:prstGeom prst="rect">
            <a:avLst/>
          </a:prstGeom>
        </p:spPr>
      </p:pic>
    </p:spTree>
    <p:extLst>
      <p:ext uri="{BB962C8B-B14F-4D97-AF65-F5344CB8AC3E}">
        <p14:creationId xmlns:p14="http://schemas.microsoft.com/office/powerpoint/2010/main" val="4004322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650" y="1152475"/>
            <a:ext cx="85206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15000"/>
              </a:lnSpc>
              <a:spcBef>
                <a:spcPts val="160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15000"/>
              </a:lnSpc>
              <a:spcBef>
                <a:spcPts val="1600"/>
              </a:spcBef>
              <a:spcAft>
                <a:spcPts val="160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p1"/>
          <p:cNvSpPr txBox="1"/>
          <p:nvPr/>
        </p:nvSpPr>
        <p:spPr>
          <a:xfrm>
            <a:off x="7655400" y="4878425"/>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00"/>
              <a:buFont typeface="Arial"/>
              <a:buNone/>
            </a:pPr>
            <a:r>
              <a:rPr lang="en" sz="400" b="0" i="0" u="none" strike="noStrike" cap="none">
                <a:solidFill>
                  <a:srgbClr val="B7B7B7"/>
                </a:solidFill>
                <a:latin typeface="Arial"/>
                <a:ea typeface="Arial"/>
                <a:cs typeface="Arial"/>
                <a:sym typeface="Arial"/>
              </a:rPr>
              <a:t>Copyright © 20</a:t>
            </a:r>
            <a:r>
              <a:rPr lang="en" sz="400">
                <a:solidFill>
                  <a:srgbClr val="B7B7B7"/>
                </a:solidFill>
              </a:rPr>
              <a:t>20 </a:t>
            </a:r>
            <a:r>
              <a:rPr lang="en" sz="400" b="0" i="0" u="none" strike="noStrike" cap="none">
                <a:solidFill>
                  <a:srgbClr val="B7B7B7"/>
                </a:solidFill>
                <a:latin typeface="Arial"/>
                <a:ea typeface="Arial"/>
                <a:cs typeface="Arial"/>
                <a:sym typeface="Arial"/>
              </a:rPr>
              <a:t> Arizona Board of Regents.</a:t>
            </a:r>
            <a:endParaRPr sz="400" b="0" i="0" u="none" strike="noStrike" cap="none" dirty="0">
              <a:solidFill>
                <a:srgbClr val="B7B7B7"/>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2" r:id="rId1"/>
    <p:sldLayoutId id="2147483657" r:id="rId2"/>
    <p:sldLayoutId id="2147483667" r:id="rId3"/>
    <p:sldLayoutId id="2147483668" r:id="rId4"/>
    <p:sldLayoutId id="2147483669" r:id="rId5"/>
    <p:sldLayoutId id="2147483671" r:id="rId6"/>
    <p:sldLayoutId id="2147483674" r:id="rId7"/>
    <p:sldLayoutId id="214748367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tif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4" name="Picture 3" descr="Photo of a person's hands laying out a set of photographs that detail a family's life.">
            <a:extLst>
              <a:ext uri="{FF2B5EF4-FFF2-40B4-BE49-F238E27FC236}">
                <a16:creationId xmlns:a16="http://schemas.microsoft.com/office/drawing/2014/main" id="{8748E2BF-F828-C74D-9BC7-0FB9649B196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060" y="-24956"/>
            <a:ext cx="9221492" cy="3657600"/>
          </a:xfrm>
          <a:prstGeom prst="rect">
            <a:avLst/>
          </a:prstGeom>
        </p:spPr>
      </p:pic>
      <p:sp>
        <p:nvSpPr>
          <p:cNvPr id="5" name="Google Shape;108;p28">
            <a:extLst>
              <a:ext uri="{FF2B5EF4-FFF2-40B4-BE49-F238E27FC236}">
                <a16:creationId xmlns:a16="http://schemas.microsoft.com/office/drawing/2014/main" id="{A6AA4BFE-01CD-4C05-82DF-509DC80A9E05}"/>
              </a:ext>
            </a:extLst>
          </p:cNvPr>
          <p:cNvSpPr txBox="1">
            <a:spLocks/>
          </p:cNvSpPr>
          <p:nvPr/>
        </p:nvSpPr>
        <p:spPr>
          <a:xfrm>
            <a:off x="284375" y="394471"/>
            <a:ext cx="79017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9pPr>
          </a:lstStyle>
          <a:p>
            <a:r>
              <a:rPr lang="en-US" sz="3600" dirty="0">
                <a:highlight>
                  <a:schemeClr val="accent1"/>
                </a:highlight>
              </a:rPr>
              <a:t>Storytelling 101</a:t>
            </a:r>
          </a:p>
          <a:p>
            <a:r>
              <a:rPr lang="en-US" sz="3600" dirty="0">
                <a:highlight>
                  <a:schemeClr val="accent1"/>
                </a:highlight>
              </a:rPr>
              <a:t>Oral History Interviews </a:t>
            </a:r>
            <a:endParaRPr lang="en-US" sz="1800" dirty="0">
              <a:solidFill>
                <a:schemeClr val="lt1"/>
              </a:solidFill>
              <a:highlight>
                <a:schemeClr val="dk1"/>
              </a:high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0;p57">
            <a:extLst>
              <a:ext uri="{FF2B5EF4-FFF2-40B4-BE49-F238E27FC236}">
                <a16:creationId xmlns:a16="http://schemas.microsoft.com/office/drawing/2014/main" id="{66DA58BA-9757-A341-B8A0-8431EB365FCB}"/>
              </a:ext>
            </a:extLst>
          </p:cNvPr>
          <p:cNvSpPr txBox="1"/>
          <p:nvPr/>
        </p:nvSpPr>
        <p:spPr>
          <a:xfrm>
            <a:off x="300810" y="1393683"/>
            <a:ext cx="4129676" cy="3234725"/>
          </a:xfrm>
          <a:prstGeom prst="rect">
            <a:avLst/>
          </a:prstGeom>
          <a:noFill/>
          <a:ln>
            <a:noFill/>
          </a:ln>
        </p:spPr>
        <p:txBody>
          <a:bodyPr spcFirstLastPara="1" wrap="square" lIns="91425" tIns="91425" rIns="91425" bIns="91425" anchor="t" anchorCtr="0">
            <a:noAutofit/>
          </a:bodyPr>
          <a:lstStyle/>
          <a:p>
            <a:r>
              <a:rPr lang="en-US" sz="2400" dirty="0"/>
              <a:t>Choose the oldest family or community member. Ask the person if they want to record the interview in English, Spanish, or their preferred languages.</a:t>
            </a:r>
          </a:p>
          <a:p>
            <a:endParaRPr lang="en-US" dirty="0"/>
          </a:p>
          <a:p>
            <a:r>
              <a:rPr lang="en-US" sz="2400" i="1" dirty="0"/>
              <a:t>Example: Parents or grandparents</a:t>
            </a:r>
          </a:p>
        </p:txBody>
      </p:sp>
      <p:sp>
        <p:nvSpPr>
          <p:cNvPr id="6" name="Title 2">
            <a:extLst>
              <a:ext uri="{FF2B5EF4-FFF2-40B4-BE49-F238E27FC236}">
                <a16:creationId xmlns:a16="http://schemas.microsoft.com/office/drawing/2014/main" id="{5CE5532F-4807-4950-BE34-C227322153E2}"/>
              </a:ext>
            </a:extLst>
          </p:cNvPr>
          <p:cNvSpPr>
            <a:spLocks noGrp="1"/>
          </p:cNvSpPr>
          <p:nvPr>
            <p:ph type="title"/>
          </p:nvPr>
        </p:nvSpPr>
        <p:spPr>
          <a:xfrm>
            <a:off x="311700" y="194656"/>
            <a:ext cx="3498300" cy="1035430"/>
          </a:xfrm>
        </p:spPr>
        <p:txBody>
          <a:bodyPr/>
          <a:lstStyle/>
          <a:p>
            <a:r>
              <a:rPr lang="en-US" dirty="0"/>
              <a:t>1. Select person to interview</a:t>
            </a:r>
          </a:p>
        </p:txBody>
      </p:sp>
      <p:pic>
        <p:nvPicPr>
          <p:cNvPr id="7" name="Picture 6">
            <a:extLst>
              <a:ext uri="{FF2B5EF4-FFF2-40B4-BE49-F238E27FC236}">
                <a16:creationId xmlns:a16="http://schemas.microsoft.com/office/drawing/2014/main" id="{0388732E-977A-4CF3-B519-1583E8C58806}"/>
              </a:ext>
            </a:extLst>
          </p:cNvPr>
          <p:cNvPicPr>
            <a:picLocks noChangeAspect="1"/>
          </p:cNvPicPr>
          <p:nvPr/>
        </p:nvPicPr>
        <p:blipFill rotWithShape="1">
          <a:blip r:embed="rId3"/>
          <a:srcRect l="6311" r="8689"/>
          <a:stretch/>
        </p:blipFill>
        <p:spPr>
          <a:xfrm>
            <a:off x="4569188" y="390520"/>
            <a:ext cx="4574812" cy="4315138"/>
          </a:xfrm>
          <a:prstGeom prst="rect">
            <a:avLst/>
          </a:prstGeom>
        </p:spPr>
      </p:pic>
    </p:spTree>
    <p:extLst>
      <p:ext uri="{BB962C8B-B14F-4D97-AF65-F5344CB8AC3E}">
        <p14:creationId xmlns:p14="http://schemas.microsoft.com/office/powerpoint/2010/main" val="669308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F50315-6094-45CD-870F-E79AA7DB893E}"/>
              </a:ext>
            </a:extLst>
          </p:cNvPr>
          <p:cNvSpPr>
            <a:spLocks noGrp="1"/>
          </p:cNvSpPr>
          <p:nvPr>
            <p:ph type="title"/>
          </p:nvPr>
        </p:nvSpPr>
        <p:spPr>
          <a:xfrm>
            <a:off x="533403" y="301480"/>
            <a:ext cx="8520600" cy="572700"/>
          </a:xfrm>
        </p:spPr>
        <p:txBody>
          <a:bodyPr/>
          <a:lstStyle/>
          <a:p>
            <a:r>
              <a:rPr lang="en-US" sz="3200" dirty="0">
                <a:solidFill>
                  <a:schemeClr val="bg1"/>
                </a:solidFill>
              </a:rPr>
              <a:t>Interview</a:t>
            </a:r>
            <a:br>
              <a:rPr lang="en-US" sz="3200" dirty="0">
                <a:solidFill>
                  <a:schemeClr val="bg1"/>
                </a:solidFill>
              </a:rPr>
            </a:br>
            <a:r>
              <a:rPr lang="en-US" sz="3200" dirty="0">
                <a:solidFill>
                  <a:schemeClr val="bg1"/>
                </a:solidFill>
              </a:rPr>
              <a:t>Information </a:t>
            </a:r>
            <a:br>
              <a:rPr lang="en-US" sz="3200" dirty="0">
                <a:solidFill>
                  <a:schemeClr val="bg1"/>
                </a:solidFill>
              </a:rPr>
            </a:br>
            <a:r>
              <a:rPr lang="en-US" sz="3200" dirty="0">
                <a:solidFill>
                  <a:schemeClr val="bg1"/>
                </a:solidFill>
              </a:rPr>
              <a:t>Form Activity</a:t>
            </a:r>
          </a:p>
        </p:txBody>
      </p:sp>
      <p:sp>
        <p:nvSpPr>
          <p:cNvPr id="3" name="Rectangle 2">
            <a:extLst>
              <a:ext uri="{FF2B5EF4-FFF2-40B4-BE49-F238E27FC236}">
                <a16:creationId xmlns:a16="http://schemas.microsoft.com/office/drawing/2014/main" id="{5306BE18-1EA8-4910-974C-7521EF7A7CE6}"/>
              </a:ext>
            </a:extLst>
          </p:cNvPr>
          <p:cNvSpPr/>
          <p:nvPr/>
        </p:nvSpPr>
        <p:spPr>
          <a:xfrm>
            <a:off x="533404" y="2547147"/>
            <a:ext cx="2928254" cy="1631216"/>
          </a:xfrm>
          <a:prstGeom prst="rect">
            <a:avLst/>
          </a:prstGeom>
        </p:spPr>
        <p:txBody>
          <a:bodyPr wrap="square">
            <a:spAutoFit/>
          </a:bodyPr>
          <a:lstStyle/>
          <a:p>
            <a:r>
              <a:rPr lang="en-US" sz="2000" dirty="0">
                <a:solidFill>
                  <a:schemeClr val="bg1"/>
                </a:solidFill>
              </a:rPr>
              <a:t>Fill out the form and prepare for the </a:t>
            </a:r>
          </a:p>
          <a:p>
            <a:r>
              <a:rPr lang="en-US" sz="2000" dirty="0">
                <a:solidFill>
                  <a:schemeClr val="bg1"/>
                </a:solidFill>
              </a:rPr>
              <a:t>interview by conducting preliminary research on person.</a:t>
            </a:r>
          </a:p>
        </p:txBody>
      </p:sp>
      <p:pic>
        <p:nvPicPr>
          <p:cNvPr id="12" name="Picture 11" descr="Interview Form Activity_English-Spanish_Storytelling 101 - Word">
            <a:extLst>
              <a:ext uri="{FF2B5EF4-FFF2-40B4-BE49-F238E27FC236}">
                <a16:creationId xmlns:a16="http://schemas.microsoft.com/office/drawing/2014/main" id="{B614F3B7-A5D9-4875-8C87-D2DA5BD3DBB5}"/>
              </a:ext>
            </a:extLst>
          </p:cNvPr>
          <p:cNvPicPr>
            <a:picLocks noChangeAspect="1"/>
          </p:cNvPicPr>
          <p:nvPr/>
        </p:nvPicPr>
        <p:blipFill rotWithShape="1">
          <a:blip r:embed="rId2"/>
          <a:srcRect l="10260" t="12910" r="12207" b="7725"/>
          <a:stretch/>
        </p:blipFill>
        <p:spPr>
          <a:xfrm>
            <a:off x="3949521" y="486539"/>
            <a:ext cx="4497784" cy="4237861"/>
          </a:xfrm>
          <a:prstGeom prst="rect">
            <a:avLst/>
          </a:prstGeom>
        </p:spPr>
      </p:pic>
    </p:spTree>
    <p:extLst>
      <p:ext uri="{BB962C8B-B14F-4D97-AF65-F5344CB8AC3E}">
        <p14:creationId xmlns:p14="http://schemas.microsoft.com/office/powerpoint/2010/main" val="1485162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68671B-D4D6-EC42-9D17-88F1C6DA2692}"/>
              </a:ext>
            </a:extLst>
          </p:cNvPr>
          <p:cNvSpPr>
            <a:spLocks noGrp="1"/>
          </p:cNvSpPr>
          <p:nvPr>
            <p:ph type="title"/>
          </p:nvPr>
        </p:nvSpPr>
        <p:spPr>
          <a:xfrm>
            <a:off x="311700" y="212369"/>
            <a:ext cx="3837000" cy="572700"/>
          </a:xfrm>
        </p:spPr>
        <p:txBody>
          <a:bodyPr/>
          <a:lstStyle/>
          <a:p>
            <a:r>
              <a:rPr lang="en-US" dirty="0"/>
              <a:t>2. Create an </a:t>
            </a:r>
            <a:br>
              <a:rPr lang="en-US" dirty="0"/>
            </a:br>
            <a:r>
              <a:rPr lang="en-US" dirty="0"/>
              <a:t>outline for the interview.</a:t>
            </a:r>
          </a:p>
        </p:txBody>
      </p:sp>
      <p:sp>
        <p:nvSpPr>
          <p:cNvPr id="4" name="Google Shape;310;p57">
            <a:extLst>
              <a:ext uri="{FF2B5EF4-FFF2-40B4-BE49-F238E27FC236}">
                <a16:creationId xmlns:a16="http://schemas.microsoft.com/office/drawing/2014/main" id="{66DA58BA-9757-A341-B8A0-8431EB365FCB}"/>
              </a:ext>
            </a:extLst>
          </p:cNvPr>
          <p:cNvSpPr txBox="1"/>
          <p:nvPr/>
        </p:nvSpPr>
        <p:spPr>
          <a:xfrm>
            <a:off x="315686" y="1591485"/>
            <a:ext cx="3833014" cy="3078380"/>
          </a:xfrm>
          <a:prstGeom prst="rect">
            <a:avLst/>
          </a:prstGeom>
          <a:noFill/>
          <a:ln>
            <a:noFill/>
          </a:ln>
        </p:spPr>
        <p:txBody>
          <a:bodyPr spcFirstLastPara="1" wrap="square" lIns="91425" tIns="91425" rIns="91425" bIns="91425" anchor="t" anchorCtr="0">
            <a:noAutofit/>
          </a:bodyPr>
          <a:lstStyle/>
          <a:p>
            <a:endParaRPr lang="en-US" sz="1800" dirty="0"/>
          </a:p>
          <a:p>
            <a:r>
              <a:rPr lang="en-US" sz="2000" dirty="0"/>
              <a:t>Share outline with the person you’re going to interview so they feel prepared. Ask them if they have photos they want to share during the interview.</a:t>
            </a:r>
          </a:p>
          <a:p>
            <a:pPr marL="285750" indent="-285750">
              <a:buFont typeface="Arial" panose="020B0604020202020204" pitchFamily="34" charset="0"/>
              <a:buChar char="•"/>
            </a:pPr>
            <a:endParaRPr lang="en-US" sz="2000" dirty="0"/>
          </a:p>
          <a:p>
            <a:r>
              <a:rPr lang="en-US" sz="2000" dirty="0"/>
              <a:t>Make sure you practice asking questions before the interview so you are comfortable.</a:t>
            </a:r>
          </a:p>
        </p:txBody>
      </p:sp>
      <p:pic>
        <p:nvPicPr>
          <p:cNvPr id="9" name="Picture 8">
            <a:extLst>
              <a:ext uri="{FF2B5EF4-FFF2-40B4-BE49-F238E27FC236}">
                <a16:creationId xmlns:a16="http://schemas.microsoft.com/office/drawing/2014/main" id="{9AEF9191-AE1E-45FD-841E-0A4DB7BBACD7}"/>
              </a:ext>
            </a:extLst>
          </p:cNvPr>
          <p:cNvPicPr>
            <a:picLocks noChangeAspect="1"/>
          </p:cNvPicPr>
          <p:nvPr/>
        </p:nvPicPr>
        <p:blipFill rotWithShape="1">
          <a:blip r:embed="rId3"/>
          <a:srcRect l="8310" r="-1" b="5501"/>
          <a:stretch/>
        </p:blipFill>
        <p:spPr>
          <a:xfrm>
            <a:off x="4739642" y="542521"/>
            <a:ext cx="4229096" cy="3953279"/>
          </a:xfrm>
          <a:prstGeom prst="rect">
            <a:avLst/>
          </a:prstGeom>
        </p:spPr>
      </p:pic>
    </p:spTree>
    <p:extLst>
      <p:ext uri="{BB962C8B-B14F-4D97-AF65-F5344CB8AC3E}">
        <p14:creationId xmlns:p14="http://schemas.microsoft.com/office/powerpoint/2010/main" val="752724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68671B-D4D6-EC42-9D17-88F1C6DA2692}"/>
              </a:ext>
            </a:extLst>
          </p:cNvPr>
          <p:cNvSpPr>
            <a:spLocks noGrp="1"/>
          </p:cNvSpPr>
          <p:nvPr>
            <p:ph type="title"/>
          </p:nvPr>
        </p:nvSpPr>
        <p:spPr>
          <a:xfrm>
            <a:off x="311700" y="270855"/>
            <a:ext cx="4826357" cy="572700"/>
          </a:xfrm>
        </p:spPr>
        <p:txBody>
          <a:bodyPr/>
          <a:lstStyle/>
          <a:p>
            <a:r>
              <a:rPr lang="en-US" dirty="0"/>
              <a:t>3. Record the conversation.</a:t>
            </a:r>
          </a:p>
        </p:txBody>
      </p:sp>
      <p:sp>
        <p:nvSpPr>
          <p:cNvPr id="4" name="Google Shape;310;p57">
            <a:extLst>
              <a:ext uri="{FF2B5EF4-FFF2-40B4-BE49-F238E27FC236}">
                <a16:creationId xmlns:a16="http://schemas.microsoft.com/office/drawing/2014/main" id="{66DA58BA-9757-A341-B8A0-8431EB365FCB}"/>
              </a:ext>
            </a:extLst>
          </p:cNvPr>
          <p:cNvSpPr txBox="1"/>
          <p:nvPr/>
        </p:nvSpPr>
        <p:spPr>
          <a:xfrm>
            <a:off x="311698" y="1292679"/>
            <a:ext cx="3726901" cy="2841173"/>
          </a:xfrm>
          <a:prstGeom prst="rect">
            <a:avLst/>
          </a:prstGeom>
          <a:noFill/>
          <a:ln>
            <a:noFill/>
          </a:ln>
        </p:spPr>
        <p:txBody>
          <a:bodyPr spcFirstLastPara="1" wrap="square" lIns="91425" tIns="91425" rIns="91425" bIns="91425" anchor="t" anchorCtr="0">
            <a:noAutofit/>
          </a:bodyPr>
          <a:lstStyle/>
          <a:p>
            <a:endParaRPr lang="en-US" sz="1800" dirty="0"/>
          </a:p>
          <a:p>
            <a:r>
              <a:rPr lang="en-US" sz="2000" dirty="0"/>
              <a:t>Use an iPad, phone, or camera to record the interview. </a:t>
            </a:r>
          </a:p>
          <a:p>
            <a:endParaRPr lang="en-US" sz="2000" dirty="0"/>
          </a:p>
          <a:p>
            <a:r>
              <a:rPr lang="en-US" sz="2000" dirty="0"/>
              <a:t>Before you record, make sure the equipment is working.</a:t>
            </a:r>
          </a:p>
          <a:p>
            <a:endParaRPr lang="en-US" sz="2000" dirty="0"/>
          </a:p>
          <a:p>
            <a:r>
              <a:rPr lang="en-US" sz="2000" dirty="0"/>
              <a:t>Begin the interview by asking the person their name, date and time, and interview location. </a:t>
            </a:r>
          </a:p>
          <a:p>
            <a:endParaRPr lang="en-US" sz="2000" dirty="0"/>
          </a:p>
          <a:p>
            <a:pPr marL="285750" indent="-285750">
              <a:buFont typeface="Arial" panose="020B0604020202020204" pitchFamily="34" charset="0"/>
              <a:buChar char="•"/>
            </a:pPr>
            <a:endParaRPr lang="en-US" sz="1800" dirty="0"/>
          </a:p>
          <a:p>
            <a:endParaRPr lang="en-US" sz="1800" dirty="0"/>
          </a:p>
          <a:p>
            <a:pPr marL="285750" indent="-285750">
              <a:buFont typeface="Arial" panose="020B0604020202020204" pitchFamily="34" charset="0"/>
              <a:buChar char="•"/>
            </a:pPr>
            <a:endParaRPr lang="en-US" sz="1800" dirty="0"/>
          </a:p>
          <a:p>
            <a:endParaRPr lang="en-US" sz="1800" dirty="0"/>
          </a:p>
          <a:p>
            <a:endParaRPr lang="en-US" sz="1800" dirty="0"/>
          </a:p>
          <a:p>
            <a:endParaRPr lang="en-US" sz="1800" dirty="0"/>
          </a:p>
          <a:p>
            <a:endParaRPr lang="en-US" sz="1800" dirty="0"/>
          </a:p>
          <a:p>
            <a:endParaRPr lang="en-US" sz="1800" dirty="0"/>
          </a:p>
        </p:txBody>
      </p:sp>
      <p:pic>
        <p:nvPicPr>
          <p:cNvPr id="5" name="Picture 4">
            <a:extLst>
              <a:ext uri="{FF2B5EF4-FFF2-40B4-BE49-F238E27FC236}">
                <a16:creationId xmlns:a16="http://schemas.microsoft.com/office/drawing/2014/main" id="{E1A2E208-6A76-4664-A905-C0A943EF3F86}"/>
              </a:ext>
            </a:extLst>
          </p:cNvPr>
          <p:cNvPicPr>
            <a:picLocks noChangeAspect="1"/>
          </p:cNvPicPr>
          <p:nvPr/>
        </p:nvPicPr>
        <p:blipFill rotWithShape="1">
          <a:blip r:embed="rId3"/>
          <a:srcRect t="15508" r="43772"/>
          <a:stretch/>
        </p:blipFill>
        <p:spPr>
          <a:xfrm>
            <a:off x="4736321" y="367355"/>
            <a:ext cx="4269006" cy="4276621"/>
          </a:xfrm>
          <a:prstGeom prst="rect">
            <a:avLst/>
          </a:prstGeom>
        </p:spPr>
      </p:pic>
    </p:spTree>
    <p:extLst>
      <p:ext uri="{BB962C8B-B14F-4D97-AF65-F5344CB8AC3E}">
        <p14:creationId xmlns:p14="http://schemas.microsoft.com/office/powerpoint/2010/main" val="435830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5D7D6D01-404F-495F-8F36-C460EBF373F9}"/>
              </a:ext>
            </a:extLst>
          </p:cNvPr>
          <p:cNvSpPr>
            <a:spLocks noGrp="1"/>
          </p:cNvSpPr>
          <p:nvPr>
            <p:ph type="title"/>
          </p:nvPr>
        </p:nvSpPr>
        <p:spPr>
          <a:xfrm>
            <a:off x="617525" y="457789"/>
            <a:ext cx="2757046" cy="1656758"/>
          </a:xfrm>
        </p:spPr>
        <p:txBody>
          <a:bodyPr/>
          <a:lstStyle/>
          <a:p>
            <a:r>
              <a:rPr lang="en-US" sz="3200" dirty="0"/>
              <a:t>Interview </a:t>
            </a:r>
            <a:br>
              <a:rPr lang="en-US" sz="3200" dirty="0"/>
            </a:br>
            <a:r>
              <a:rPr lang="en-US" sz="3200" dirty="0"/>
              <a:t>Practice</a:t>
            </a:r>
            <a:br>
              <a:rPr lang="en-US" sz="3200" dirty="0"/>
            </a:br>
            <a:r>
              <a:rPr lang="en-US" sz="3200" dirty="0"/>
              <a:t>Activity</a:t>
            </a:r>
          </a:p>
        </p:txBody>
      </p:sp>
      <p:sp>
        <p:nvSpPr>
          <p:cNvPr id="2" name="Rectangle 1">
            <a:extLst>
              <a:ext uri="{FF2B5EF4-FFF2-40B4-BE49-F238E27FC236}">
                <a16:creationId xmlns:a16="http://schemas.microsoft.com/office/drawing/2014/main" id="{9653EFE2-D8B4-431C-BE28-91308D52A0F9}"/>
              </a:ext>
            </a:extLst>
          </p:cNvPr>
          <p:cNvSpPr/>
          <p:nvPr/>
        </p:nvSpPr>
        <p:spPr>
          <a:xfrm>
            <a:off x="617525" y="2462619"/>
            <a:ext cx="2329545" cy="1631216"/>
          </a:xfrm>
          <a:prstGeom prst="rect">
            <a:avLst/>
          </a:prstGeom>
        </p:spPr>
        <p:txBody>
          <a:bodyPr wrap="square">
            <a:spAutoFit/>
          </a:bodyPr>
          <a:lstStyle/>
          <a:p>
            <a:r>
              <a:rPr lang="en-US" sz="2000" dirty="0">
                <a:solidFill>
                  <a:schemeClr val="bg1"/>
                </a:solidFill>
              </a:rPr>
              <a:t>Outline will provide structure during the interview </a:t>
            </a:r>
          </a:p>
          <a:p>
            <a:r>
              <a:rPr lang="en-US" sz="2000" dirty="0">
                <a:solidFill>
                  <a:schemeClr val="bg1"/>
                </a:solidFill>
              </a:rPr>
              <a:t>but encourage storytelling.</a:t>
            </a:r>
          </a:p>
        </p:txBody>
      </p:sp>
      <p:pic>
        <p:nvPicPr>
          <p:cNvPr id="9" name="Picture 8" descr="Finding Aid Activity_English_Archives 101 - Word">
            <a:extLst>
              <a:ext uri="{FF2B5EF4-FFF2-40B4-BE49-F238E27FC236}">
                <a16:creationId xmlns:a16="http://schemas.microsoft.com/office/drawing/2014/main" id="{88A4CD09-6CB7-427B-B21E-6588F95B04C4}"/>
              </a:ext>
            </a:extLst>
          </p:cNvPr>
          <p:cNvPicPr>
            <a:picLocks noChangeAspect="1"/>
          </p:cNvPicPr>
          <p:nvPr/>
        </p:nvPicPr>
        <p:blipFill rotWithShape="1">
          <a:blip r:embed="rId2"/>
          <a:srcRect l="15492" t="14180" r="17512" b="19788"/>
          <a:stretch/>
        </p:blipFill>
        <p:spPr>
          <a:xfrm>
            <a:off x="3777342" y="645582"/>
            <a:ext cx="4615555" cy="3618225"/>
          </a:xfrm>
          <a:prstGeom prst="rect">
            <a:avLst/>
          </a:prstGeom>
        </p:spPr>
      </p:pic>
    </p:spTree>
    <p:extLst>
      <p:ext uri="{BB962C8B-B14F-4D97-AF65-F5344CB8AC3E}">
        <p14:creationId xmlns:p14="http://schemas.microsoft.com/office/powerpoint/2010/main" val="140000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68671B-D4D6-EC42-9D17-88F1C6DA2692}"/>
              </a:ext>
            </a:extLst>
          </p:cNvPr>
          <p:cNvSpPr>
            <a:spLocks noGrp="1"/>
          </p:cNvSpPr>
          <p:nvPr>
            <p:ph type="title"/>
          </p:nvPr>
        </p:nvSpPr>
        <p:spPr>
          <a:xfrm>
            <a:off x="311700" y="292621"/>
            <a:ext cx="3837000" cy="572700"/>
          </a:xfrm>
        </p:spPr>
        <p:txBody>
          <a:bodyPr/>
          <a:lstStyle/>
          <a:p>
            <a:r>
              <a:rPr lang="en-US" dirty="0"/>
              <a:t>4. Edit and preserve the recording.</a:t>
            </a:r>
          </a:p>
        </p:txBody>
      </p:sp>
      <p:sp>
        <p:nvSpPr>
          <p:cNvPr id="4" name="Google Shape;310;p57">
            <a:extLst>
              <a:ext uri="{FF2B5EF4-FFF2-40B4-BE49-F238E27FC236}">
                <a16:creationId xmlns:a16="http://schemas.microsoft.com/office/drawing/2014/main" id="{66DA58BA-9757-A341-B8A0-8431EB365FCB}"/>
              </a:ext>
            </a:extLst>
          </p:cNvPr>
          <p:cNvSpPr txBox="1"/>
          <p:nvPr/>
        </p:nvSpPr>
        <p:spPr>
          <a:xfrm>
            <a:off x="311700" y="1317172"/>
            <a:ext cx="3837000" cy="3347357"/>
          </a:xfrm>
          <a:prstGeom prst="rect">
            <a:avLst/>
          </a:prstGeom>
          <a:noFill/>
          <a:ln>
            <a:noFill/>
          </a:ln>
        </p:spPr>
        <p:txBody>
          <a:bodyPr spcFirstLastPara="1" wrap="square" lIns="91425" tIns="91425" rIns="91425" bIns="91425" anchor="t" anchorCtr="0">
            <a:noAutofit/>
          </a:bodyPr>
          <a:lstStyle/>
          <a:p>
            <a:endParaRPr lang="en-US" sz="2000" dirty="0"/>
          </a:p>
          <a:p>
            <a:r>
              <a:rPr lang="en-US" sz="2000" dirty="0"/>
              <a:t>Create a transcript of recording. You can do this by hand or use special software.</a:t>
            </a:r>
          </a:p>
          <a:p>
            <a:pPr marL="285750" indent="-285750">
              <a:buFont typeface="Arial" panose="020B0604020202020204" pitchFamily="34" charset="0"/>
              <a:buChar char="•"/>
            </a:pPr>
            <a:endParaRPr lang="en-US" sz="2000" dirty="0"/>
          </a:p>
          <a:p>
            <a:r>
              <a:rPr lang="en-US" sz="2000" dirty="0"/>
              <a:t>If archival material like photos is mentioned during the interview, make sure you scan photos. You can use these images if you edit the video.</a:t>
            </a:r>
          </a:p>
          <a:p>
            <a:pPr marL="285750" indent="-285750">
              <a:buFont typeface="Arial" panose="020B0604020202020204" pitchFamily="34" charset="0"/>
              <a:buChar char="•"/>
            </a:pPr>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pic>
        <p:nvPicPr>
          <p:cNvPr id="5" name="Picture 4">
            <a:extLst>
              <a:ext uri="{FF2B5EF4-FFF2-40B4-BE49-F238E27FC236}">
                <a16:creationId xmlns:a16="http://schemas.microsoft.com/office/drawing/2014/main" id="{27612425-ADE5-4E62-A225-5557DB1EEA4B}"/>
              </a:ext>
            </a:extLst>
          </p:cNvPr>
          <p:cNvPicPr>
            <a:picLocks noChangeAspect="1"/>
          </p:cNvPicPr>
          <p:nvPr/>
        </p:nvPicPr>
        <p:blipFill>
          <a:blip r:embed="rId3"/>
          <a:stretch>
            <a:fillRect/>
          </a:stretch>
        </p:blipFill>
        <p:spPr>
          <a:xfrm>
            <a:off x="4750709" y="515059"/>
            <a:ext cx="4232184" cy="4149470"/>
          </a:xfrm>
          <a:prstGeom prst="rect">
            <a:avLst/>
          </a:prstGeom>
        </p:spPr>
      </p:pic>
    </p:spTree>
    <p:extLst>
      <p:ext uri="{BB962C8B-B14F-4D97-AF65-F5344CB8AC3E}">
        <p14:creationId xmlns:p14="http://schemas.microsoft.com/office/powerpoint/2010/main" val="276380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5E1BBA-E230-4B57-8E1D-1B01EB067EAA}"/>
              </a:ext>
            </a:extLst>
          </p:cNvPr>
          <p:cNvPicPr>
            <a:picLocks noChangeAspect="1"/>
          </p:cNvPicPr>
          <p:nvPr/>
        </p:nvPicPr>
        <p:blipFill rotWithShape="1">
          <a:blip r:embed="rId3"/>
          <a:srcRect t="13578" b="12195"/>
          <a:stretch/>
        </p:blipFill>
        <p:spPr>
          <a:xfrm>
            <a:off x="408148" y="0"/>
            <a:ext cx="8353331" cy="5137000"/>
          </a:xfrm>
          <a:prstGeom prst="rect">
            <a:avLst/>
          </a:prstGeom>
        </p:spPr>
      </p:pic>
      <p:sp>
        <p:nvSpPr>
          <p:cNvPr id="10" name="Subtitle 2">
            <a:extLst>
              <a:ext uri="{FF2B5EF4-FFF2-40B4-BE49-F238E27FC236}">
                <a16:creationId xmlns:a16="http://schemas.microsoft.com/office/drawing/2014/main" id="{E6C78979-7EC9-486E-9271-1A93F2519F26}"/>
              </a:ext>
            </a:extLst>
          </p:cNvPr>
          <p:cNvSpPr txBox="1">
            <a:spLocks/>
          </p:cNvSpPr>
          <p:nvPr/>
        </p:nvSpPr>
        <p:spPr>
          <a:xfrm>
            <a:off x="939600" y="3516085"/>
            <a:ext cx="7235571" cy="1431473"/>
          </a:xfrm>
          <a:prstGeom prst="rect">
            <a:avLst/>
          </a:prstGeom>
          <a:solidFill>
            <a:schemeClr val="tx1">
              <a:alpha val="80000"/>
            </a:schemeClr>
          </a:solidFill>
        </p:spPr>
        <p:txBody>
          <a:bodyPr wrap="square" lIns="365760" tIns="182880" rIns="365760" bIns="182880">
            <a:noAutofit/>
          </a:bodyPr>
          <a:lstStyle>
            <a:lvl1pPr marL="342900" indent="-342900" algn="l" rtl="0" eaLnBrk="0" fontAlgn="base" hangingPunct="0">
              <a:spcBef>
                <a:spcPct val="20000"/>
              </a:spcBef>
              <a:spcAft>
                <a:spcPct val="0"/>
              </a:spcAft>
              <a:buSzPct val="100000"/>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a:solidFill>
                  <a:schemeClr val="tx1"/>
                </a:solidFill>
                <a:latin typeface="+mn-lt"/>
              </a:defRPr>
            </a:lvl4pPr>
            <a:lvl5pPr marL="2057400" indent="-228600" algn="l" rtl="0" eaLnBrk="0" fontAlgn="base" hangingPunct="0">
              <a:spcBef>
                <a:spcPct val="20000"/>
              </a:spcBef>
              <a:spcAft>
                <a:spcPct val="0"/>
              </a:spcAft>
              <a:buSzPct val="100000"/>
              <a:buChar char="•"/>
              <a:defRPr sz="1600">
                <a:solidFill>
                  <a:schemeClr val="tx1"/>
                </a:solidFill>
                <a:latin typeface="+mn-lt"/>
              </a:defRPr>
            </a:lvl5pPr>
            <a:lvl6pPr marL="2514600" indent="-228600" algn="l" rtl="0" eaLnBrk="0" fontAlgn="base" hangingPunct="0">
              <a:spcBef>
                <a:spcPct val="20000"/>
              </a:spcBef>
              <a:spcAft>
                <a:spcPct val="0"/>
              </a:spcAft>
              <a:buSzPct val="100000"/>
              <a:buChar char="•"/>
              <a:defRPr sz="1600">
                <a:solidFill>
                  <a:schemeClr val="tx1"/>
                </a:solidFill>
                <a:latin typeface="+mn-lt"/>
              </a:defRPr>
            </a:lvl6pPr>
            <a:lvl7pPr marL="2971800" indent="-228600" algn="l" rtl="0" eaLnBrk="0" fontAlgn="base" hangingPunct="0">
              <a:spcBef>
                <a:spcPct val="20000"/>
              </a:spcBef>
              <a:spcAft>
                <a:spcPct val="0"/>
              </a:spcAft>
              <a:buSzPct val="100000"/>
              <a:buChar char="•"/>
              <a:defRPr sz="1600">
                <a:solidFill>
                  <a:schemeClr val="tx1"/>
                </a:solidFill>
                <a:latin typeface="+mn-lt"/>
              </a:defRPr>
            </a:lvl7pPr>
            <a:lvl8pPr marL="3429000" indent="-228600" algn="l" rtl="0" eaLnBrk="0" fontAlgn="base" hangingPunct="0">
              <a:spcBef>
                <a:spcPct val="20000"/>
              </a:spcBef>
              <a:spcAft>
                <a:spcPct val="0"/>
              </a:spcAft>
              <a:buSzPct val="100000"/>
              <a:buChar char="•"/>
              <a:defRPr sz="1600">
                <a:solidFill>
                  <a:schemeClr val="tx1"/>
                </a:solidFill>
                <a:latin typeface="+mn-lt"/>
              </a:defRPr>
            </a:lvl8pPr>
            <a:lvl9pPr marL="3886200" indent="-228600" algn="l" rtl="0" eaLnBrk="0" fontAlgn="base" hangingPunct="0">
              <a:spcBef>
                <a:spcPct val="20000"/>
              </a:spcBef>
              <a:spcAft>
                <a:spcPct val="0"/>
              </a:spcAft>
              <a:buSzPct val="100000"/>
              <a:buChar char="•"/>
              <a:defRPr sz="1600">
                <a:solidFill>
                  <a:schemeClr val="tx1"/>
                </a:solidFill>
                <a:latin typeface="+mn-lt"/>
              </a:defRPr>
            </a:lvl9pPr>
          </a:lstStyle>
          <a:p>
            <a:pPr marL="0" indent="0">
              <a:buNone/>
            </a:pPr>
            <a:r>
              <a:rPr lang="en-US" sz="1800" dirty="0">
                <a:solidFill>
                  <a:schemeClr val="bg1"/>
                </a:solidFill>
              </a:rPr>
              <a:t>If you have a physical cassette or VHS, store the recording with your archival material in a safe temperature-controlled space. Example: Convert VHS to a digital file that can be stored on an external hard drive.</a:t>
            </a:r>
          </a:p>
        </p:txBody>
      </p:sp>
    </p:spTree>
    <p:extLst>
      <p:ext uri="{BB962C8B-B14F-4D97-AF65-F5344CB8AC3E}">
        <p14:creationId xmlns:p14="http://schemas.microsoft.com/office/powerpoint/2010/main" val="3071371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0;p57">
            <a:extLst>
              <a:ext uri="{FF2B5EF4-FFF2-40B4-BE49-F238E27FC236}">
                <a16:creationId xmlns:a16="http://schemas.microsoft.com/office/drawing/2014/main" id="{66DA58BA-9757-A341-B8A0-8431EB365FCB}"/>
              </a:ext>
            </a:extLst>
          </p:cNvPr>
          <p:cNvSpPr txBox="1"/>
          <p:nvPr/>
        </p:nvSpPr>
        <p:spPr>
          <a:xfrm>
            <a:off x="282529" y="1477839"/>
            <a:ext cx="3897585" cy="3328899"/>
          </a:xfrm>
          <a:prstGeom prst="rect">
            <a:avLst/>
          </a:prstGeom>
          <a:noFill/>
          <a:ln>
            <a:noFill/>
          </a:ln>
        </p:spPr>
        <p:txBody>
          <a:bodyPr spcFirstLastPara="1" wrap="square" lIns="91425" tIns="91425" rIns="91425" bIns="91425" anchor="t" anchorCtr="0">
            <a:noAutofit/>
          </a:bodyPr>
          <a:lstStyle/>
          <a:p>
            <a:r>
              <a:rPr lang="en-US" sz="2000" dirty="0"/>
              <a:t>Have the person sign a release form and donate to an archive. You can contact ASU Library to see an example of a form.</a:t>
            </a:r>
          </a:p>
          <a:p>
            <a:endParaRPr lang="en-US" sz="2000" dirty="0"/>
          </a:p>
          <a:p>
            <a:r>
              <a:rPr lang="en-US" sz="2000" dirty="0"/>
              <a:t>Make sure to organize your digital files by people and dates. Create unique titles for each file and folder. </a:t>
            </a:r>
          </a:p>
          <a:p>
            <a:endParaRPr lang="en-US" sz="1800" dirty="0"/>
          </a:p>
          <a:p>
            <a:endParaRPr lang="en-US" sz="1800" dirty="0"/>
          </a:p>
          <a:p>
            <a:endParaRPr lang="en-US" sz="1800" dirty="0"/>
          </a:p>
          <a:p>
            <a:endParaRPr lang="en-US" sz="1800" dirty="0"/>
          </a:p>
        </p:txBody>
      </p:sp>
      <p:pic>
        <p:nvPicPr>
          <p:cNvPr id="1032" name="Picture 8" descr="https://lh4.googleusercontent.com/2BWe5XwZILFS0r6PVqNbvww2YdMqsbrqSowu7M9fp9MX7hlqisUqPBHyryHESHbGUjRZPnEyhYNj4L-pw3Au5TCYCos9yFvFE_ljZnDAbWSHTmsS-1gQ2UqhmR6NhJ_Vp0aLCwTeTmw">
            <a:extLst>
              <a:ext uri="{FF2B5EF4-FFF2-40B4-BE49-F238E27FC236}">
                <a16:creationId xmlns:a16="http://schemas.microsoft.com/office/drawing/2014/main" id="{C68EAAB0-FFF6-422D-9ACD-11E284D885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2" r="4956"/>
          <a:stretch/>
        </p:blipFill>
        <p:spPr bwMode="auto">
          <a:xfrm>
            <a:off x="4708280" y="834887"/>
            <a:ext cx="4153191" cy="34049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143245-49F5-40EE-9FC5-A448BF7DA674}"/>
              </a:ext>
            </a:extLst>
          </p:cNvPr>
          <p:cNvSpPr>
            <a:spLocks noGrp="1"/>
          </p:cNvSpPr>
          <p:nvPr>
            <p:ph type="title"/>
          </p:nvPr>
        </p:nvSpPr>
        <p:spPr>
          <a:xfrm>
            <a:off x="282529" y="126033"/>
            <a:ext cx="4822872" cy="572700"/>
          </a:xfrm>
        </p:spPr>
        <p:txBody>
          <a:bodyPr/>
          <a:lstStyle/>
          <a:p>
            <a:r>
              <a:rPr lang="en-US" dirty="0"/>
              <a:t>Access and Digital Preservation</a:t>
            </a:r>
          </a:p>
        </p:txBody>
      </p:sp>
    </p:spTree>
    <p:extLst>
      <p:ext uri="{BB962C8B-B14F-4D97-AF65-F5344CB8AC3E}">
        <p14:creationId xmlns:p14="http://schemas.microsoft.com/office/powerpoint/2010/main" val="4253114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5" name="Google Shape;255;p11">
            <a:extLst>
              <a:ext uri="{FF2B5EF4-FFF2-40B4-BE49-F238E27FC236}">
                <a16:creationId xmlns:a16="http://schemas.microsoft.com/office/drawing/2014/main" id="{E20B43E3-C9A3-432C-9250-233A3B31BFCC}"/>
              </a:ext>
            </a:extLst>
          </p:cNvPr>
          <p:cNvPicPr preferRelativeResize="0"/>
          <p:nvPr/>
        </p:nvPicPr>
        <p:blipFill rotWithShape="1">
          <a:blip r:embed="rId3">
            <a:alphaModFix/>
          </a:blip>
          <a:srcRect/>
          <a:stretch/>
        </p:blipFill>
        <p:spPr>
          <a:xfrm>
            <a:off x="1291415" y="2177773"/>
            <a:ext cx="1715100" cy="1715100"/>
          </a:xfrm>
          <a:prstGeom prst="rect">
            <a:avLst/>
          </a:prstGeom>
          <a:noFill/>
          <a:ln>
            <a:noFill/>
          </a:ln>
        </p:spPr>
      </p:pic>
      <p:pic>
        <p:nvPicPr>
          <p:cNvPr id="6" name="Google Shape;250;p11" descr="Jessica Salow">
            <a:extLst>
              <a:ext uri="{FF2B5EF4-FFF2-40B4-BE49-F238E27FC236}">
                <a16:creationId xmlns:a16="http://schemas.microsoft.com/office/drawing/2014/main" id="{970FC612-0FB9-4B2C-AACB-2540E4F5FE38}"/>
              </a:ext>
            </a:extLst>
          </p:cNvPr>
          <p:cNvPicPr preferRelativeResize="0"/>
          <p:nvPr/>
        </p:nvPicPr>
        <p:blipFill rotWithShape="1">
          <a:blip r:embed="rId4">
            <a:alphaModFix/>
          </a:blip>
          <a:srcRect l="24" r="24"/>
          <a:stretch/>
        </p:blipFill>
        <p:spPr>
          <a:xfrm>
            <a:off x="3660206" y="2176895"/>
            <a:ext cx="1715100" cy="1715978"/>
          </a:xfrm>
          <a:prstGeom prst="rect">
            <a:avLst/>
          </a:prstGeom>
          <a:noFill/>
          <a:ln>
            <a:noFill/>
          </a:ln>
        </p:spPr>
      </p:pic>
      <p:pic>
        <p:nvPicPr>
          <p:cNvPr id="7" name="Google Shape;256;p11">
            <a:extLst>
              <a:ext uri="{FF2B5EF4-FFF2-40B4-BE49-F238E27FC236}">
                <a16:creationId xmlns:a16="http://schemas.microsoft.com/office/drawing/2014/main" id="{F2D9BE62-2B68-4B9E-8483-78D5F8B07B28}"/>
              </a:ext>
            </a:extLst>
          </p:cNvPr>
          <p:cNvPicPr preferRelativeResize="0"/>
          <p:nvPr/>
        </p:nvPicPr>
        <p:blipFill rotWithShape="1">
          <a:blip r:embed="rId5">
            <a:alphaModFix/>
          </a:blip>
          <a:srcRect/>
          <a:stretch/>
        </p:blipFill>
        <p:spPr>
          <a:xfrm>
            <a:off x="6028997" y="2162369"/>
            <a:ext cx="1715100" cy="1715100"/>
          </a:xfrm>
          <a:prstGeom prst="rect">
            <a:avLst/>
          </a:prstGeom>
          <a:noFill/>
          <a:ln>
            <a:noFill/>
          </a:ln>
        </p:spPr>
      </p:pic>
      <p:sp>
        <p:nvSpPr>
          <p:cNvPr id="8" name="Google Shape;251;p11">
            <a:extLst>
              <a:ext uri="{FF2B5EF4-FFF2-40B4-BE49-F238E27FC236}">
                <a16:creationId xmlns:a16="http://schemas.microsoft.com/office/drawing/2014/main" id="{59D14993-4D4D-4D42-A06C-EAD9122E5455}"/>
              </a:ext>
            </a:extLst>
          </p:cNvPr>
          <p:cNvSpPr/>
          <p:nvPr/>
        </p:nvSpPr>
        <p:spPr>
          <a:xfrm>
            <a:off x="1226102" y="4110886"/>
            <a:ext cx="2038093" cy="1015622"/>
          </a:xfrm>
          <a:prstGeom prst="rect">
            <a:avLst/>
          </a:prstGeom>
          <a:noFill/>
          <a:ln>
            <a:noFill/>
          </a:ln>
        </p:spPr>
        <p:txBody>
          <a:bodyPr spcFirstLastPara="1" wrap="square" lIns="91425" tIns="45700" rIns="91425" bIns="45700" anchor="t" anchorCtr="0">
            <a:spAutoFit/>
          </a:bodyPr>
          <a:lstStyle/>
          <a:p>
            <a:pPr lvl="0">
              <a:buSzPts val="1200"/>
            </a:pPr>
            <a:r>
              <a:rPr lang="en" sz="1200" b="1" i="0" u="none" strike="noStrike" cap="none" dirty="0">
                <a:solidFill>
                  <a:srgbClr val="000000"/>
                </a:solidFill>
                <a:latin typeface="Arial"/>
                <a:ea typeface="Arial"/>
                <a:cs typeface="Arial"/>
                <a:sym typeface="Arial"/>
              </a:rPr>
              <a:t>Nancy Godoy</a:t>
            </a:r>
            <a:br>
              <a:rPr lang="en" sz="1200" b="1" i="0" u="none" strike="noStrike" cap="none" dirty="0">
                <a:solidFill>
                  <a:srgbClr val="000000"/>
                </a:solidFill>
                <a:latin typeface="Arial"/>
                <a:ea typeface="Arial"/>
                <a:cs typeface="Arial"/>
                <a:sym typeface="Arial"/>
              </a:rPr>
            </a:br>
            <a:r>
              <a:rPr lang="en-US" sz="1200" dirty="0"/>
              <a:t>Archivist, Chicano/a Research Collection </a:t>
            </a:r>
          </a:p>
          <a:p>
            <a:pPr lvl="0">
              <a:buSzPts val="1200"/>
            </a:pPr>
            <a:r>
              <a:rPr lang="en-US" sz="1200" dirty="0"/>
              <a:t>Head, Community-Driven Archives Initiative</a:t>
            </a:r>
          </a:p>
        </p:txBody>
      </p:sp>
      <p:sp>
        <p:nvSpPr>
          <p:cNvPr id="9" name="Google Shape;251;p11">
            <a:extLst>
              <a:ext uri="{FF2B5EF4-FFF2-40B4-BE49-F238E27FC236}">
                <a16:creationId xmlns:a16="http://schemas.microsoft.com/office/drawing/2014/main" id="{BFD8C245-75A5-4B7B-8F3D-CB3F9C74FCE1}"/>
              </a:ext>
            </a:extLst>
          </p:cNvPr>
          <p:cNvSpPr/>
          <p:nvPr/>
        </p:nvSpPr>
        <p:spPr>
          <a:xfrm>
            <a:off x="3594894" y="4103211"/>
            <a:ext cx="2177258"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dirty="0">
                <a:solidFill>
                  <a:srgbClr val="000000"/>
                </a:solidFill>
                <a:latin typeface="Arial"/>
                <a:ea typeface="Arial"/>
                <a:cs typeface="Arial"/>
                <a:sym typeface="Arial"/>
              </a:rPr>
              <a:t>Jessica Salow</a:t>
            </a:r>
            <a:br>
              <a:rPr lang="en" sz="1200" b="1" i="0" u="none" strike="noStrike" cap="none" dirty="0">
                <a:solidFill>
                  <a:srgbClr val="000000"/>
                </a:solidFill>
                <a:latin typeface="Arial"/>
                <a:ea typeface="Arial"/>
                <a:cs typeface="Arial"/>
                <a:sym typeface="Arial"/>
              </a:rPr>
            </a:br>
            <a:r>
              <a:rPr lang="en" sz="1200" b="0" i="0" u="none" strike="noStrike" cap="none" dirty="0">
                <a:solidFill>
                  <a:srgbClr val="000000"/>
                </a:solidFill>
                <a:latin typeface="Arial"/>
                <a:ea typeface="Arial"/>
                <a:cs typeface="Arial"/>
                <a:sym typeface="Arial"/>
              </a:rPr>
              <a:t>Archivist, Black Collections</a:t>
            </a:r>
            <a:endParaRPr sz="1400" b="0" i="0" u="none" strike="noStrike" cap="none" dirty="0">
              <a:solidFill>
                <a:srgbClr val="000000"/>
              </a:solidFill>
              <a:latin typeface="Arial"/>
              <a:ea typeface="Arial"/>
              <a:cs typeface="Arial"/>
              <a:sym typeface="Arial"/>
            </a:endParaRPr>
          </a:p>
        </p:txBody>
      </p:sp>
      <p:sp>
        <p:nvSpPr>
          <p:cNvPr id="10" name="Google Shape;251;p11">
            <a:extLst>
              <a:ext uri="{FF2B5EF4-FFF2-40B4-BE49-F238E27FC236}">
                <a16:creationId xmlns:a16="http://schemas.microsoft.com/office/drawing/2014/main" id="{0E347B87-B896-461D-B1C9-BE7A47DCDA92}"/>
              </a:ext>
            </a:extLst>
          </p:cNvPr>
          <p:cNvSpPr/>
          <p:nvPr/>
        </p:nvSpPr>
        <p:spPr>
          <a:xfrm>
            <a:off x="5963685" y="4110886"/>
            <a:ext cx="2177258" cy="646290"/>
          </a:xfrm>
          <a:prstGeom prst="rect">
            <a:avLst/>
          </a:prstGeom>
          <a:noFill/>
          <a:ln>
            <a:noFill/>
          </a:ln>
        </p:spPr>
        <p:txBody>
          <a:bodyPr spcFirstLastPara="1" wrap="square" lIns="91425" tIns="45700" rIns="91425" bIns="45700" anchor="t" anchorCtr="0">
            <a:spAutoFit/>
          </a:bodyPr>
          <a:lstStyle/>
          <a:p>
            <a:pPr lvl="0">
              <a:buSzPts val="1200"/>
            </a:pPr>
            <a:r>
              <a:rPr lang="en-US" sz="1200" b="1" dirty="0"/>
              <a:t>Alex Soto</a:t>
            </a:r>
          </a:p>
          <a:p>
            <a:pPr lvl="0">
              <a:buSzPts val="1200"/>
            </a:pPr>
            <a:r>
              <a:rPr lang="en-US" sz="1200" dirty="0"/>
              <a:t>Director, </a:t>
            </a:r>
            <a:r>
              <a:rPr lang="en-US" sz="1200" dirty="0" err="1"/>
              <a:t>Labriola</a:t>
            </a:r>
            <a:r>
              <a:rPr lang="en-US" sz="1200" dirty="0"/>
              <a:t> National American Indian Data Center</a:t>
            </a:r>
            <a:endParaRPr sz="1400" i="0" u="none" strike="noStrike" cap="none" dirty="0">
              <a:solidFill>
                <a:srgbClr val="000000"/>
              </a:solidFill>
              <a:sym typeface="Arial"/>
            </a:endParaRPr>
          </a:p>
        </p:txBody>
      </p:sp>
      <p:sp>
        <p:nvSpPr>
          <p:cNvPr id="13" name="Google Shape;249;p11">
            <a:extLst>
              <a:ext uri="{FF2B5EF4-FFF2-40B4-BE49-F238E27FC236}">
                <a16:creationId xmlns:a16="http://schemas.microsoft.com/office/drawing/2014/main" id="{26028605-B790-48E1-8398-770721342589}"/>
              </a:ext>
            </a:extLst>
          </p:cNvPr>
          <p:cNvSpPr txBox="1">
            <a:spLocks/>
          </p:cNvSpPr>
          <p:nvPr/>
        </p:nvSpPr>
        <p:spPr>
          <a:xfrm>
            <a:off x="311700" y="225400"/>
            <a:ext cx="8832300" cy="1355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9pPr>
          </a:lstStyle>
          <a:p>
            <a:r>
              <a:rPr lang="en-US" sz="2800" dirty="0">
                <a:solidFill>
                  <a:schemeClr val="tx1"/>
                </a:solidFill>
              </a:rPr>
              <a:t>Community-Driven Archives (CDA) Initiative</a:t>
            </a:r>
          </a:p>
          <a:p>
            <a:r>
              <a:rPr lang="en-US" sz="2800" dirty="0">
                <a:solidFill>
                  <a:schemeClr val="bg1"/>
                </a:solidFill>
              </a:rPr>
              <a:t>Contact us! </a:t>
            </a:r>
          </a:p>
          <a:p>
            <a:endParaRPr lang="en-US" sz="2400" dirty="0">
              <a:solidFill>
                <a:schemeClr val="bg1"/>
              </a:solidFill>
            </a:endParaRPr>
          </a:p>
          <a:p>
            <a:pPr>
              <a:lnSpc>
                <a:spcPct val="115000"/>
              </a:lnSpc>
              <a:spcAft>
                <a:spcPts val="1600"/>
              </a:spcAft>
              <a:buSzPts val="1100"/>
            </a:pPr>
            <a:endParaRPr lang="en-US" sz="1800" dirty="0">
              <a:solidFill>
                <a:schemeClr val="lt1"/>
              </a:solidFill>
              <a:highlight>
                <a:schemeClr val="dk1"/>
              </a:highlight>
            </a:endParaRPr>
          </a:p>
        </p:txBody>
      </p:sp>
    </p:spTree>
    <p:extLst>
      <p:ext uri="{BB962C8B-B14F-4D97-AF65-F5344CB8AC3E}">
        <p14:creationId xmlns:p14="http://schemas.microsoft.com/office/powerpoint/2010/main" val="4227584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2" name="Rectangle 1">
            <a:extLst>
              <a:ext uri="{FF2B5EF4-FFF2-40B4-BE49-F238E27FC236}">
                <a16:creationId xmlns:a16="http://schemas.microsoft.com/office/drawing/2014/main" id="{1B5A4CCB-DD8D-43BC-91F0-AF47531FCCB9}"/>
              </a:ext>
            </a:extLst>
          </p:cNvPr>
          <p:cNvSpPr/>
          <p:nvPr/>
        </p:nvSpPr>
        <p:spPr>
          <a:xfrm>
            <a:off x="383193" y="1537788"/>
            <a:ext cx="8400884" cy="954107"/>
          </a:xfrm>
          <a:prstGeom prst="rect">
            <a:avLst/>
          </a:prstGeom>
        </p:spPr>
        <p:txBody>
          <a:bodyPr wrap="square">
            <a:spAutoFit/>
          </a:bodyPr>
          <a:lstStyle/>
          <a:p>
            <a:r>
              <a:rPr lang="en-US" sz="3200" b="1" dirty="0">
                <a:solidFill>
                  <a:schemeClr val="bg1"/>
                </a:solidFill>
              </a:rPr>
              <a:t>Visit our website!</a:t>
            </a:r>
          </a:p>
          <a:p>
            <a:r>
              <a:rPr lang="en-US" sz="2400" dirty="0">
                <a:solidFill>
                  <a:schemeClr val="bg1"/>
                </a:solidFill>
              </a:rPr>
              <a:t>lib.asu.edu/</a:t>
            </a:r>
            <a:r>
              <a:rPr lang="en-US" sz="2400" dirty="0" err="1">
                <a:solidFill>
                  <a:schemeClr val="bg1"/>
                </a:solidFill>
              </a:rPr>
              <a:t>communityarchives</a:t>
            </a:r>
            <a:endParaRPr lang="en-US" sz="2400" dirty="0">
              <a:solidFill>
                <a:schemeClr val="bg1"/>
              </a:solidFill>
            </a:endParaRPr>
          </a:p>
        </p:txBody>
      </p:sp>
      <p:pic>
        <p:nvPicPr>
          <p:cNvPr id="4" name="Picture 3">
            <a:extLst>
              <a:ext uri="{FF2B5EF4-FFF2-40B4-BE49-F238E27FC236}">
                <a16:creationId xmlns:a16="http://schemas.microsoft.com/office/drawing/2014/main" id="{4FAC15B0-0FEA-4BCA-B11A-F23D238967EB}"/>
              </a:ext>
            </a:extLst>
          </p:cNvPr>
          <p:cNvPicPr>
            <a:picLocks noChangeAspect="1"/>
          </p:cNvPicPr>
          <p:nvPr/>
        </p:nvPicPr>
        <p:blipFill>
          <a:blip r:embed="rId3"/>
          <a:stretch>
            <a:fillRect/>
          </a:stretch>
        </p:blipFill>
        <p:spPr>
          <a:xfrm>
            <a:off x="298555" y="3335700"/>
            <a:ext cx="5885818" cy="131619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9"/>
          <p:cNvSpPr txBox="1">
            <a:spLocks noGrp="1"/>
          </p:cNvSpPr>
          <p:nvPr>
            <p:ph type="title"/>
          </p:nvPr>
        </p:nvSpPr>
        <p:spPr>
          <a:xfrm>
            <a:off x="311700" y="228052"/>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0"/>
              <a:buFont typeface="Arial"/>
              <a:buNone/>
            </a:pPr>
            <a:r>
              <a:rPr lang="en" dirty="0"/>
              <a:t>Indigenous Land Acknowledgement</a:t>
            </a:r>
            <a:endParaRPr dirty="0"/>
          </a:p>
        </p:txBody>
      </p:sp>
      <p:sp>
        <p:nvSpPr>
          <p:cNvPr id="238" name="Google Shape;238;p9"/>
          <p:cNvSpPr txBox="1"/>
          <p:nvPr/>
        </p:nvSpPr>
        <p:spPr>
          <a:xfrm>
            <a:off x="0" y="2029955"/>
            <a:ext cx="9144000" cy="2825836"/>
          </a:xfrm>
          <a:prstGeom prst="rect">
            <a:avLst/>
          </a:prstGeom>
          <a:noFill/>
          <a:ln>
            <a:noFill/>
          </a:ln>
        </p:spPr>
        <p:txBody>
          <a:bodyPr spcFirstLastPara="1" wrap="square" lIns="274300" tIns="45700" rIns="274300" bIns="45700" anchor="t" anchorCtr="0">
            <a:noAutofit/>
          </a:bodyPr>
          <a:lstStyle/>
          <a:p>
            <a:pPr marL="114298" marR="0" lvl="0" indent="0" algn="l" rtl="0">
              <a:lnSpc>
                <a:spcPct val="115000"/>
              </a:lnSpc>
              <a:spcBef>
                <a:spcPts val="0"/>
              </a:spcBef>
              <a:spcAft>
                <a:spcPts val="0"/>
              </a:spcAft>
              <a:buClr>
                <a:schemeClr val="dk1"/>
              </a:buClr>
              <a:buSzPts val="1800"/>
              <a:buFont typeface="Arial"/>
              <a:buNone/>
            </a:pPr>
            <a:r>
              <a:rPr lang="en" sz="1600" b="0" i="0" u="none" strike="noStrike" cap="none" dirty="0">
                <a:solidFill>
                  <a:schemeClr val="dk1"/>
                </a:solidFill>
                <a:latin typeface="Arial"/>
                <a:ea typeface="Arial"/>
                <a:cs typeface="Arial"/>
                <a:sym typeface="Arial"/>
              </a:rPr>
              <a:t>The ASU Library acknowledges the twenty-two Native Nations that have inhabited this land for centuries. Arizona State University's four campuses are located in the Salt River Valley on ancestral territories of Indigenous peoples, including the </a:t>
            </a:r>
            <a:r>
              <a:rPr lang="en" sz="1600" b="1" i="0" u="none" strike="noStrike" cap="none" dirty="0">
                <a:solidFill>
                  <a:schemeClr val="dk1"/>
                </a:solidFill>
                <a:latin typeface="Arial"/>
                <a:ea typeface="Arial"/>
                <a:cs typeface="Arial"/>
                <a:sym typeface="Arial"/>
              </a:rPr>
              <a:t>Akimel O’odham </a:t>
            </a:r>
            <a:r>
              <a:rPr lang="en" sz="1600" b="0" i="0" u="none" strike="noStrike" cap="none" dirty="0">
                <a:solidFill>
                  <a:schemeClr val="dk1"/>
                </a:solidFill>
                <a:latin typeface="Arial"/>
                <a:ea typeface="Arial"/>
                <a:cs typeface="Arial"/>
                <a:sym typeface="Arial"/>
              </a:rPr>
              <a:t>(Pima) and </a:t>
            </a:r>
            <a:r>
              <a:rPr lang="en" sz="1600" b="1" i="0" u="none" strike="noStrike" cap="none" dirty="0">
                <a:solidFill>
                  <a:schemeClr val="dk1"/>
                </a:solidFill>
                <a:latin typeface="Arial"/>
                <a:ea typeface="Arial"/>
                <a:cs typeface="Arial"/>
                <a:sym typeface="Arial"/>
              </a:rPr>
              <a:t>Pee Posh </a:t>
            </a:r>
            <a:r>
              <a:rPr lang="en" sz="1600" b="0" i="0" u="none" strike="noStrike" cap="none" dirty="0">
                <a:solidFill>
                  <a:schemeClr val="dk1"/>
                </a:solidFill>
                <a:latin typeface="Arial"/>
                <a:ea typeface="Arial"/>
                <a:cs typeface="Arial"/>
                <a:sym typeface="Arial"/>
              </a:rPr>
              <a:t>(Maricopa) </a:t>
            </a:r>
            <a:r>
              <a:rPr lang="en" sz="1600" b="1" i="0" u="none" strike="noStrike" cap="none" dirty="0">
                <a:solidFill>
                  <a:schemeClr val="dk1"/>
                </a:solidFill>
                <a:latin typeface="Arial"/>
                <a:ea typeface="Arial"/>
                <a:cs typeface="Arial"/>
                <a:sym typeface="Arial"/>
              </a:rPr>
              <a:t>Indian Communities</a:t>
            </a:r>
            <a:r>
              <a:rPr lang="en" sz="1600" b="0" i="0" u="none" strike="noStrike" cap="none" dirty="0">
                <a:solidFill>
                  <a:schemeClr val="dk1"/>
                </a:solidFill>
                <a:latin typeface="Arial"/>
                <a:ea typeface="Arial"/>
                <a:cs typeface="Arial"/>
                <a:sym typeface="Arial"/>
              </a:rPr>
              <a:t>, whose care and keeping of these lands allows us to be here today. ASU Library acknowledges the sovereignty of these nations and seeks to foster an environment of success and possibility for Native American students and patrons. We are advocates for the incorporation of Indigenous knowledge systems and research methodologies within contemporary library practice. ASU Library welcomes members of the Akimel O’odham and Pee Posh, and all Native nations to the Library.</a:t>
            </a:r>
            <a:endParaRPr sz="1600" b="0" i="0" u="none" strike="noStrike" cap="none" dirty="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F044BA-2178-4A14-8CCF-0F86E3A7EEE7}"/>
              </a:ext>
            </a:extLst>
          </p:cNvPr>
          <p:cNvSpPr/>
          <p:nvPr/>
        </p:nvSpPr>
        <p:spPr>
          <a:xfrm>
            <a:off x="192100" y="744950"/>
            <a:ext cx="4379900" cy="4031873"/>
          </a:xfrm>
          <a:prstGeom prst="rect">
            <a:avLst/>
          </a:prstGeom>
        </p:spPr>
        <p:txBody>
          <a:bodyPr wrap="square">
            <a:spAutoFit/>
          </a:bodyPr>
          <a:lstStyle/>
          <a:p>
            <a:r>
              <a:rPr lang="en-US" sz="1600" dirty="0">
                <a:solidFill>
                  <a:srgbClr val="191919"/>
                </a:solidFill>
                <a:latin typeface="Arial" panose="020B0604020202020204" pitchFamily="34" charset="0"/>
              </a:rPr>
              <a:t>Established in 2017 with the support of </a:t>
            </a:r>
          </a:p>
          <a:p>
            <a:r>
              <a:rPr lang="en-US" sz="1600" dirty="0">
                <a:solidFill>
                  <a:srgbClr val="191919"/>
                </a:solidFill>
                <a:latin typeface="Arial" panose="020B0604020202020204" pitchFamily="34" charset="0"/>
              </a:rPr>
              <a:t>Andrew W. Mellon Foundation, </a:t>
            </a:r>
          </a:p>
          <a:p>
            <a:r>
              <a:rPr lang="en-US" sz="1600" dirty="0">
                <a:solidFill>
                  <a:srgbClr val="191919"/>
                </a:solidFill>
                <a:latin typeface="Arial" panose="020B0604020202020204" pitchFamily="34" charset="0"/>
              </a:rPr>
              <a:t>CDA seeks to:</a:t>
            </a:r>
          </a:p>
          <a:p>
            <a:endParaRPr lang="en-US" sz="800" dirty="0">
              <a:solidFill>
                <a:srgbClr val="191919"/>
              </a:solidFill>
              <a:latin typeface="Arial" panose="020B0604020202020204" pitchFamily="34" charset="0"/>
            </a:endParaRPr>
          </a:p>
          <a:p>
            <a:pPr marL="285750" indent="-285750">
              <a:buFont typeface="Arial" panose="020B0604020202020204" pitchFamily="34" charset="0"/>
              <a:buChar char="•"/>
            </a:pPr>
            <a:r>
              <a:rPr lang="en-US" sz="1600" dirty="0">
                <a:solidFill>
                  <a:srgbClr val="191919"/>
                </a:solidFill>
                <a:latin typeface="Arial" panose="020B0604020202020204" pitchFamily="34" charset="0"/>
              </a:rPr>
              <a:t>Work with Arizona’s Latino, Black, </a:t>
            </a:r>
          </a:p>
          <a:p>
            <a:r>
              <a:rPr lang="en-US" sz="1600" dirty="0">
                <a:solidFill>
                  <a:srgbClr val="191919"/>
                </a:solidFill>
                <a:latin typeface="Arial" panose="020B0604020202020204" pitchFamily="34" charset="0"/>
              </a:rPr>
              <a:t>     Asian &amp; Pacific Islander, Indigenous, and</a:t>
            </a:r>
          </a:p>
          <a:p>
            <a:r>
              <a:rPr lang="en-US" sz="1600" dirty="0">
                <a:solidFill>
                  <a:srgbClr val="191919"/>
                </a:solidFill>
                <a:latin typeface="Arial" panose="020B0604020202020204" pitchFamily="34" charset="0"/>
              </a:rPr>
              <a:t>     LGBTQ communities to preserve history.</a:t>
            </a:r>
            <a:endParaRPr lang="en-US" sz="800" dirty="0">
              <a:solidFill>
                <a:srgbClr val="191919"/>
              </a:solidFill>
              <a:latin typeface="Arial" panose="020B0604020202020204" pitchFamily="34" charset="0"/>
            </a:endParaRPr>
          </a:p>
          <a:p>
            <a:pPr marL="285750" indent="-285750">
              <a:buFont typeface="Arial" panose="020B0604020202020204" pitchFamily="34" charset="0"/>
              <a:buChar char="•"/>
            </a:pPr>
            <a:endParaRPr lang="en-US" sz="800" dirty="0">
              <a:solidFill>
                <a:srgbClr val="191919"/>
              </a:solidFill>
              <a:latin typeface="Arial" panose="020B0604020202020204" pitchFamily="34" charset="0"/>
            </a:endParaRPr>
          </a:p>
          <a:p>
            <a:pPr marL="285750" indent="-285750">
              <a:buFont typeface="Arial" panose="020B0604020202020204" pitchFamily="34" charset="0"/>
              <a:buChar char="•"/>
            </a:pPr>
            <a:r>
              <a:rPr lang="en-US" sz="1600" dirty="0">
                <a:solidFill>
                  <a:srgbClr val="191919"/>
                </a:solidFill>
                <a:latin typeface="Arial" panose="020B0604020202020204" pitchFamily="34" charset="0"/>
              </a:rPr>
              <a:t>Create intergenerational and intersectional safe spaces that reimagine archives and support lifelong learning.</a:t>
            </a:r>
          </a:p>
          <a:p>
            <a:pPr marL="285750" indent="-285750">
              <a:buFont typeface="Arial" panose="020B0604020202020204" pitchFamily="34" charset="0"/>
              <a:buChar char="•"/>
            </a:pPr>
            <a:endParaRPr lang="en-US" sz="800" dirty="0">
              <a:solidFill>
                <a:srgbClr val="191919"/>
              </a:solidFill>
              <a:latin typeface="Arial" panose="020B0604020202020204" pitchFamily="34" charset="0"/>
            </a:endParaRPr>
          </a:p>
          <a:p>
            <a:pPr marL="285750" indent="-285750">
              <a:buFont typeface="Arial" panose="020B0604020202020204" pitchFamily="34" charset="0"/>
              <a:buChar char="•"/>
            </a:pPr>
            <a:r>
              <a:rPr lang="en-US" sz="1600" dirty="0">
                <a:solidFill>
                  <a:srgbClr val="191919"/>
                </a:solidFill>
                <a:latin typeface="Arial" panose="020B0604020202020204" pitchFamily="34" charset="0"/>
              </a:rPr>
              <a:t>Acknowledge historical trauma by supporting community led healing </a:t>
            </a:r>
          </a:p>
          <a:p>
            <a:r>
              <a:rPr lang="en-US" sz="1600" dirty="0">
                <a:solidFill>
                  <a:srgbClr val="191919"/>
                </a:solidFill>
                <a:latin typeface="Arial" panose="020B0604020202020204" pitchFamily="34" charset="0"/>
              </a:rPr>
              <a:t>     projects that break cycles of erasure. </a:t>
            </a:r>
          </a:p>
          <a:p>
            <a:pPr marL="285750" indent="-285750">
              <a:buFont typeface="Arial" panose="020B0604020202020204" pitchFamily="34" charset="0"/>
              <a:buChar char="•"/>
            </a:pPr>
            <a:endParaRPr lang="en-US" sz="800" dirty="0">
              <a:solidFill>
                <a:srgbClr val="191919"/>
              </a:solidFill>
              <a:latin typeface="Arial" panose="020B0604020202020204" pitchFamily="34" charset="0"/>
            </a:endParaRPr>
          </a:p>
          <a:p>
            <a:pPr marL="285750" indent="-285750">
              <a:buFont typeface="Arial" panose="020B0604020202020204" pitchFamily="34" charset="0"/>
              <a:buChar char="•"/>
            </a:pPr>
            <a:r>
              <a:rPr lang="en-US" sz="1600" dirty="0">
                <a:solidFill>
                  <a:srgbClr val="191919"/>
                </a:solidFill>
                <a:latin typeface="Arial" panose="020B0604020202020204" pitchFamily="34" charset="0"/>
              </a:rPr>
              <a:t>Provide access to archival collections </a:t>
            </a:r>
          </a:p>
          <a:p>
            <a:r>
              <a:rPr lang="en-US" sz="1600" dirty="0">
                <a:solidFill>
                  <a:srgbClr val="191919"/>
                </a:solidFill>
                <a:latin typeface="Arial" panose="020B0604020202020204" pitchFamily="34" charset="0"/>
              </a:rPr>
              <a:t>     and free library resources.</a:t>
            </a:r>
          </a:p>
        </p:txBody>
      </p:sp>
      <p:pic>
        <p:nvPicPr>
          <p:cNvPr id="5" name="Picture 4">
            <a:extLst>
              <a:ext uri="{FF2B5EF4-FFF2-40B4-BE49-F238E27FC236}">
                <a16:creationId xmlns:a16="http://schemas.microsoft.com/office/drawing/2014/main" id="{B98111EB-CD71-4665-8FE7-BD582DA6385A}"/>
              </a:ext>
            </a:extLst>
          </p:cNvPr>
          <p:cNvPicPr>
            <a:picLocks noChangeAspect="1"/>
          </p:cNvPicPr>
          <p:nvPr/>
        </p:nvPicPr>
        <p:blipFill rotWithShape="1">
          <a:blip r:embed="rId2"/>
          <a:srcRect l="23521" t="2882" r="20210" b="2163"/>
          <a:stretch/>
        </p:blipFill>
        <p:spPr>
          <a:xfrm>
            <a:off x="4768707" y="194734"/>
            <a:ext cx="4286015" cy="4821767"/>
          </a:xfrm>
          <a:prstGeom prst="rect">
            <a:avLst/>
          </a:prstGeom>
        </p:spPr>
      </p:pic>
      <p:sp>
        <p:nvSpPr>
          <p:cNvPr id="8" name="Title 3">
            <a:extLst>
              <a:ext uri="{FF2B5EF4-FFF2-40B4-BE49-F238E27FC236}">
                <a16:creationId xmlns:a16="http://schemas.microsoft.com/office/drawing/2014/main" id="{B78EB9D8-7D5B-4C1E-BC2B-A8BD6DFB19FB}"/>
              </a:ext>
            </a:extLst>
          </p:cNvPr>
          <p:cNvSpPr>
            <a:spLocks noGrp="1"/>
          </p:cNvSpPr>
          <p:nvPr>
            <p:ph type="title"/>
          </p:nvPr>
        </p:nvSpPr>
        <p:spPr>
          <a:xfrm>
            <a:off x="176860" y="-10161"/>
            <a:ext cx="7473620" cy="572700"/>
          </a:xfrm>
        </p:spPr>
        <p:txBody>
          <a:bodyPr/>
          <a:lstStyle/>
          <a:p>
            <a:r>
              <a:rPr lang="en-US" sz="2400" dirty="0"/>
              <a:t>Community-Driven Archives (CDA) Initiative</a:t>
            </a:r>
          </a:p>
        </p:txBody>
      </p:sp>
    </p:spTree>
    <p:extLst>
      <p:ext uri="{BB962C8B-B14F-4D97-AF65-F5344CB8AC3E}">
        <p14:creationId xmlns:p14="http://schemas.microsoft.com/office/powerpoint/2010/main" val="176837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43" descr="Various items that are preserved in the Chicano/Chicana Research Colleciton. Items include a 'zine, a ribbon award, a pledge certificate for the Aliana Hispano-Americana Graternal Benefit Society."/>
          <p:cNvPicPr preferRelativeResize="0"/>
          <p:nvPr/>
        </p:nvPicPr>
        <p:blipFill rotWithShape="1">
          <a:blip r:embed="rId3" cstate="print">
            <a:extLst>
              <a:ext uri="{28A0092B-C50C-407E-A947-70E740481C1C}">
                <a14:useLocalDpi xmlns:a14="http://schemas.microsoft.com/office/drawing/2010/main"/>
              </a:ext>
            </a:extLst>
          </a:blip>
          <a:srcRect/>
          <a:stretch/>
        </p:blipFill>
        <p:spPr>
          <a:xfrm>
            <a:off x="0" y="-1"/>
            <a:ext cx="9144000" cy="5143501"/>
          </a:xfrm>
          <a:prstGeom prst="rect">
            <a:avLst/>
          </a:prstGeom>
          <a:noFill/>
          <a:ln>
            <a:noFill/>
          </a:ln>
        </p:spPr>
      </p:pic>
      <p:sp>
        <p:nvSpPr>
          <p:cNvPr id="209" name="Google Shape;209;p43"/>
          <p:cNvSpPr txBox="1">
            <a:spLocks noGrp="1"/>
          </p:cNvSpPr>
          <p:nvPr>
            <p:ph type="title"/>
          </p:nvPr>
        </p:nvSpPr>
        <p:spPr>
          <a:xfrm>
            <a:off x="242914" y="191561"/>
            <a:ext cx="7113228" cy="572700"/>
          </a:xfrm>
          <a:prstGeom prst="rect">
            <a:avLst/>
          </a:prstGeom>
          <a:noFill/>
          <a:ln>
            <a:noFill/>
          </a:ln>
        </p:spPr>
        <p:txBody>
          <a:bodyPr spcFirstLastPara="1" wrap="square" lIns="91425" tIns="91425" rIns="91425" bIns="91425" anchor="t" anchorCtr="0">
            <a:noAutofit/>
          </a:bodyPr>
          <a:lstStyle/>
          <a:p>
            <a:r>
              <a:rPr lang="en-US" dirty="0"/>
              <a:t>What’s an Archive and Archivist?</a:t>
            </a:r>
            <a:endParaRPr sz="1800" dirty="0">
              <a:solidFill>
                <a:schemeClr val="lt1"/>
              </a:solidFill>
              <a:highlight>
                <a:schemeClr val="dk1"/>
              </a:highlight>
            </a:endParaRPr>
          </a:p>
          <a:p>
            <a:pPr marL="0" lvl="0" indent="0" algn="l" rtl="0">
              <a:lnSpc>
                <a:spcPct val="115000"/>
              </a:lnSpc>
              <a:spcBef>
                <a:spcPts val="0"/>
              </a:spcBef>
              <a:spcAft>
                <a:spcPts val="1600"/>
              </a:spcAft>
              <a:buClr>
                <a:schemeClr val="dk1"/>
              </a:buClr>
              <a:buSzPts val="1100"/>
              <a:buFont typeface="Arial"/>
              <a:buNone/>
            </a:pPr>
            <a:endParaRPr sz="1800" dirty="0">
              <a:solidFill>
                <a:schemeClr val="lt1"/>
              </a:solidFill>
              <a:highlight>
                <a:schemeClr val="dk1"/>
              </a:highlight>
            </a:endParaRPr>
          </a:p>
        </p:txBody>
      </p:sp>
      <p:sp>
        <p:nvSpPr>
          <p:cNvPr id="7" name="Subtitle 2">
            <a:extLst>
              <a:ext uri="{FF2B5EF4-FFF2-40B4-BE49-F238E27FC236}">
                <a16:creationId xmlns:a16="http://schemas.microsoft.com/office/drawing/2014/main" id="{E8665090-9513-DE41-89AA-1A55EDD3D4E3}"/>
              </a:ext>
            </a:extLst>
          </p:cNvPr>
          <p:cNvSpPr txBox="1">
            <a:spLocks/>
          </p:cNvSpPr>
          <p:nvPr/>
        </p:nvSpPr>
        <p:spPr>
          <a:xfrm>
            <a:off x="327543" y="3138981"/>
            <a:ext cx="7560861" cy="1786154"/>
          </a:xfrm>
          <a:prstGeom prst="rect">
            <a:avLst/>
          </a:prstGeom>
          <a:solidFill>
            <a:schemeClr val="tx1">
              <a:alpha val="80000"/>
            </a:schemeClr>
          </a:solidFill>
        </p:spPr>
        <p:txBody>
          <a:bodyPr wrap="square" lIns="365760" tIns="182880" rIns="365760" bIns="182880" anchor="ctr">
            <a:noAutofit/>
          </a:bodyPr>
          <a:lstStyle>
            <a:lvl1pPr marL="342900" indent="-342900" algn="l" rtl="0" eaLnBrk="0" fontAlgn="base" hangingPunct="0">
              <a:spcBef>
                <a:spcPct val="20000"/>
              </a:spcBef>
              <a:spcAft>
                <a:spcPct val="0"/>
              </a:spcAft>
              <a:buSzPct val="100000"/>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a:solidFill>
                  <a:schemeClr val="tx1"/>
                </a:solidFill>
                <a:latin typeface="+mn-lt"/>
              </a:defRPr>
            </a:lvl4pPr>
            <a:lvl5pPr marL="2057400" indent="-228600" algn="l" rtl="0" eaLnBrk="0" fontAlgn="base" hangingPunct="0">
              <a:spcBef>
                <a:spcPct val="20000"/>
              </a:spcBef>
              <a:spcAft>
                <a:spcPct val="0"/>
              </a:spcAft>
              <a:buSzPct val="100000"/>
              <a:buChar char="•"/>
              <a:defRPr sz="1600">
                <a:solidFill>
                  <a:schemeClr val="tx1"/>
                </a:solidFill>
                <a:latin typeface="+mn-lt"/>
              </a:defRPr>
            </a:lvl5pPr>
            <a:lvl6pPr marL="2514600" indent="-228600" algn="l" rtl="0" eaLnBrk="0" fontAlgn="base" hangingPunct="0">
              <a:spcBef>
                <a:spcPct val="20000"/>
              </a:spcBef>
              <a:spcAft>
                <a:spcPct val="0"/>
              </a:spcAft>
              <a:buSzPct val="100000"/>
              <a:buChar char="•"/>
              <a:defRPr sz="1600">
                <a:solidFill>
                  <a:schemeClr val="tx1"/>
                </a:solidFill>
                <a:latin typeface="+mn-lt"/>
              </a:defRPr>
            </a:lvl6pPr>
            <a:lvl7pPr marL="2971800" indent="-228600" algn="l" rtl="0" eaLnBrk="0" fontAlgn="base" hangingPunct="0">
              <a:spcBef>
                <a:spcPct val="20000"/>
              </a:spcBef>
              <a:spcAft>
                <a:spcPct val="0"/>
              </a:spcAft>
              <a:buSzPct val="100000"/>
              <a:buChar char="•"/>
              <a:defRPr sz="1600">
                <a:solidFill>
                  <a:schemeClr val="tx1"/>
                </a:solidFill>
                <a:latin typeface="+mn-lt"/>
              </a:defRPr>
            </a:lvl7pPr>
            <a:lvl8pPr marL="3429000" indent="-228600" algn="l" rtl="0" eaLnBrk="0" fontAlgn="base" hangingPunct="0">
              <a:spcBef>
                <a:spcPct val="20000"/>
              </a:spcBef>
              <a:spcAft>
                <a:spcPct val="0"/>
              </a:spcAft>
              <a:buSzPct val="100000"/>
              <a:buChar char="•"/>
              <a:defRPr sz="1600">
                <a:solidFill>
                  <a:schemeClr val="tx1"/>
                </a:solidFill>
                <a:latin typeface="+mn-lt"/>
              </a:defRPr>
            </a:lvl8pPr>
            <a:lvl9pPr marL="3886200" indent="-228600" algn="l" rtl="0" eaLnBrk="0" fontAlgn="base" hangingPunct="0">
              <a:spcBef>
                <a:spcPct val="20000"/>
              </a:spcBef>
              <a:spcAft>
                <a:spcPct val="0"/>
              </a:spcAft>
              <a:buSzPct val="100000"/>
              <a:buChar char="•"/>
              <a:defRPr sz="1600">
                <a:solidFill>
                  <a:schemeClr val="tx1"/>
                </a:solidFill>
                <a:latin typeface="+mn-lt"/>
              </a:defRPr>
            </a:lvl9pPr>
          </a:lstStyle>
          <a:p>
            <a:pPr marL="0" indent="0">
              <a:buNone/>
            </a:pPr>
            <a:r>
              <a:rPr lang="en-US" sz="1800" b="1" dirty="0">
                <a:solidFill>
                  <a:schemeClr val="bg1"/>
                </a:solidFill>
              </a:rPr>
              <a:t>Archive: </a:t>
            </a:r>
            <a:r>
              <a:rPr lang="en-US" sz="1800" dirty="0">
                <a:solidFill>
                  <a:schemeClr val="bg1"/>
                </a:solidFill>
              </a:rPr>
              <a:t>time capsule and active space where past and present merge. Contains primary resources that preserve the history of several generations. </a:t>
            </a:r>
          </a:p>
          <a:p>
            <a:pPr marL="0" indent="0">
              <a:buNone/>
            </a:pPr>
            <a:endParaRPr lang="en-US" sz="1000" dirty="0">
              <a:solidFill>
                <a:schemeClr val="bg1"/>
              </a:solidFill>
            </a:endParaRPr>
          </a:p>
          <a:p>
            <a:pPr marL="0" indent="0">
              <a:buNone/>
            </a:pPr>
            <a:r>
              <a:rPr lang="en-US" sz="1800" b="1" dirty="0">
                <a:solidFill>
                  <a:schemeClr val="bg1"/>
                </a:solidFill>
              </a:rPr>
              <a:t>Archivist: </a:t>
            </a:r>
            <a:r>
              <a:rPr lang="en-US" sz="1800" dirty="0">
                <a:solidFill>
                  <a:schemeClr val="bg1"/>
                </a:solidFill>
              </a:rPr>
              <a:t>appraises, arranges, describes, and preserves archives.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13" name="Google Shape;209;p43">
            <a:extLst>
              <a:ext uri="{FF2B5EF4-FFF2-40B4-BE49-F238E27FC236}">
                <a16:creationId xmlns:a16="http://schemas.microsoft.com/office/drawing/2014/main" id="{BD378803-6013-4BB8-AEEF-9571E2260A31}"/>
              </a:ext>
            </a:extLst>
          </p:cNvPr>
          <p:cNvSpPr txBox="1">
            <a:spLocks/>
          </p:cNvSpPr>
          <p:nvPr/>
        </p:nvSpPr>
        <p:spPr>
          <a:xfrm>
            <a:off x="240094" y="68839"/>
            <a:ext cx="754299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9pPr>
          </a:lstStyle>
          <a:p>
            <a:r>
              <a:rPr lang="en-US" dirty="0"/>
              <a:t>Chicano/a Research Collection</a:t>
            </a:r>
          </a:p>
        </p:txBody>
      </p:sp>
      <p:pic>
        <p:nvPicPr>
          <p:cNvPr id="14" name="Picture 13">
            <a:extLst>
              <a:ext uri="{FF2B5EF4-FFF2-40B4-BE49-F238E27FC236}">
                <a16:creationId xmlns:a16="http://schemas.microsoft.com/office/drawing/2014/main" id="{E55CF1CB-3A98-418D-8A59-1E33652E0D7D}"/>
              </a:ext>
            </a:extLst>
          </p:cNvPr>
          <p:cNvPicPr>
            <a:picLocks noChangeAspect="1"/>
          </p:cNvPicPr>
          <p:nvPr/>
        </p:nvPicPr>
        <p:blipFill rotWithShape="1">
          <a:blip r:embed="rId3"/>
          <a:srcRect l="20214" t="9033" r="15317" b="4002"/>
          <a:stretch/>
        </p:blipFill>
        <p:spPr>
          <a:xfrm>
            <a:off x="4683962" y="611087"/>
            <a:ext cx="4350736" cy="3906322"/>
          </a:xfrm>
          <a:prstGeom prst="rect">
            <a:avLst/>
          </a:prstGeom>
        </p:spPr>
      </p:pic>
      <p:sp>
        <p:nvSpPr>
          <p:cNvPr id="2" name="Rectangle 1">
            <a:extLst>
              <a:ext uri="{FF2B5EF4-FFF2-40B4-BE49-F238E27FC236}">
                <a16:creationId xmlns:a16="http://schemas.microsoft.com/office/drawing/2014/main" id="{EEFCBB95-7500-41A3-88D7-9D8EF4C74FF6}"/>
              </a:ext>
            </a:extLst>
          </p:cNvPr>
          <p:cNvSpPr/>
          <p:nvPr/>
        </p:nvSpPr>
        <p:spPr>
          <a:xfrm>
            <a:off x="266201" y="846259"/>
            <a:ext cx="3909559" cy="4031873"/>
          </a:xfrm>
          <a:prstGeom prst="rect">
            <a:avLst/>
          </a:prstGeom>
        </p:spPr>
        <p:txBody>
          <a:bodyPr wrap="square">
            <a:spAutoFit/>
          </a:bodyPr>
          <a:lstStyle/>
          <a:p>
            <a:r>
              <a:rPr lang="en-US" sz="2200" dirty="0"/>
              <a:t>Established in 1970 by </a:t>
            </a:r>
          </a:p>
          <a:p>
            <a:r>
              <a:rPr lang="en-US" sz="2200" dirty="0"/>
              <a:t>Dr. Christine Marin when </a:t>
            </a:r>
          </a:p>
          <a:p>
            <a:r>
              <a:rPr lang="en-US" sz="2200" dirty="0"/>
              <a:t>she was a student during the Chicano – Civil Rights Movement. </a:t>
            </a:r>
          </a:p>
          <a:p>
            <a:endParaRPr lang="en-US" dirty="0"/>
          </a:p>
          <a:p>
            <a:r>
              <a:rPr lang="en-US" sz="2200" dirty="0"/>
              <a:t>Largest archive in the state that focuses on Latino history. We have collections on mining history, farm workers, activism, politics, culture, </a:t>
            </a:r>
          </a:p>
          <a:p>
            <a:r>
              <a:rPr lang="en-US" sz="2200" dirty="0"/>
              <a:t>and family history.  </a:t>
            </a:r>
          </a:p>
        </p:txBody>
      </p:sp>
    </p:spTree>
    <p:extLst>
      <p:ext uri="{BB962C8B-B14F-4D97-AF65-F5344CB8AC3E}">
        <p14:creationId xmlns:p14="http://schemas.microsoft.com/office/powerpoint/2010/main" val="892726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50" name="Picture 2" descr="https://lh6.googleusercontent.com/B533lve2QxBFcRFlJVg9wQHEX8LtFllyU_jAf7DbhDDUggLeZ_K6Z9arOCEffhW8OS3ftsGxkmwO3ISqdCmZdiZnUOLoxfu8jIrQ8NFbbymuY5MfwWp3kHZHAPuEZvtz">
            <a:extLst>
              <a:ext uri="{FF2B5EF4-FFF2-40B4-BE49-F238E27FC236}">
                <a16:creationId xmlns:a16="http://schemas.microsoft.com/office/drawing/2014/main" id="{90933D09-89B4-4BF1-A5F8-DF9FFEEB08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97" r="3623"/>
          <a:stretch/>
        </p:blipFill>
        <p:spPr bwMode="auto">
          <a:xfrm>
            <a:off x="4667533" y="770244"/>
            <a:ext cx="4380931" cy="3595332"/>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09;p43">
            <a:extLst>
              <a:ext uri="{FF2B5EF4-FFF2-40B4-BE49-F238E27FC236}">
                <a16:creationId xmlns:a16="http://schemas.microsoft.com/office/drawing/2014/main" id="{3F7C9F4A-1FB1-4678-9A98-7CD56D00CD9A}"/>
              </a:ext>
            </a:extLst>
          </p:cNvPr>
          <p:cNvSpPr txBox="1">
            <a:spLocks/>
          </p:cNvSpPr>
          <p:nvPr/>
        </p:nvSpPr>
        <p:spPr>
          <a:xfrm>
            <a:off x="402772" y="323759"/>
            <a:ext cx="754299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9pPr>
          </a:lstStyle>
          <a:p>
            <a:r>
              <a:rPr lang="en-US" dirty="0"/>
              <a:t>Bj Bud Memorial </a:t>
            </a:r>
          </a:p>
          <a:p>
            <a:r>
              <a:rPr lang="en-US" dirty="0"/>
              <a:t>Archives</a:t>
            </a:r>
          </a:p>
        </p:txBody>
      </p:sp>
      <p:sp>
        <p:nvSpPr>
          <p:cNvPr id="2" name="Rectangle 1">
            <a:extLst>
              <a:ext uri="{FF2B5EF4-FFF2-40B4-BE49-F238E27FC236}">
                <a16:creationId xmlns:a16="http://schemas.microsoft.com/office/drawing/2014/main" id="{2EEF631A-BE1F-44FE-B02C-2FF27C686AD0}"/>
              </a:ext>
            </a:extLst>
          </p:cNvPr>
          <p:cNvSpPr/>
          <p:nvPr/>
        </p:nvSpPr>
        <p:spPr>
          <a:xfrm>
            <a:off x="402772" y="1761193"/>
            <a:ext cx="3712028" cy="2339102"/>
          </a:xfrm>
          <a:prstGeom prst="rect">
            <a:avLst/>
          </a:prstGeom>
        </p:spPr>
        <p:txBody>
          <a:bodyPr wrap="square">
            <a:spAutoFit/>
          </a:bodyPr>
          <a:lstStyle/>
          <a:p>
            <a:r>
              <a:rPr lang="en-US" sz="2200" dirty="0"/>
              <a:t>Documents LGBTQ history from the late 1970’s to early 2000’s. </a:t>
            </a:r>
          </a:p>
          <a:p>
            <a:endParaRPr lang="en-US" dirty="0"/>
          </a:p>
          <a:p>
            <a:r>
              <a:rPr lang="en-US" sz="2200" dirty="0"/>
              <a:t>The collection was named after a local lesbian activist named </a:t>
            </a:r>
            <a:r>
              <a:rPr lang="en-US" sz="2200" dirty="0" err="1"/>
              <a:t>Harlene</a:t>
            </a:r>
            <a:r>
              <a:rPr lang="en-US" sz="2200" dirty="0"/>
              <a:t> "</a:t>
            </a:r>
            <a:r>
              <a:rPr lang="en-US" sz="2200" dirty="0" err="1"/>
              <a:t>Bj</a:t>
            </a:r>
            <a:r>
              <a:rPr lang="en-US" sz="2200" dirty="0"/>
              <a:t>" Bud.</a:t>
            </a:r>
          </a:p>
        </p:txBody>
      </p:sp>
    </p:spTree>
    <p:extLst>
      <p:ext uri="{BB962C8B-B14F-4D97-AF65-F5344CB8AC3E}">
        <p14:creationId xmlns:p14="http://schemas.microsoft.com/office/powerpoint/2010/main" val="2913806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07"/>
        <p:cNvGrpSpPr/>
        <p:nvPr/>
      </p:nvGrpSpPr>
      <p:grpSpPr>
        <a:xfrm>
          <a:off x="0" y="0"/>
          <a:ext cx="0" cy="0"/>
          <a:chOff x="0" y="0"/>
          <a:chExt cx="0" cy="0"/>
        </a:xfrm>
      </p:grpSpPr>
      <p:pic>
        <p:nvPicPr>
          <p:cNvPr id="9" name="Picture 8" descr="Black and white photo of a smiling black man leaning against a car.">
            <a:extLst>
              <a:ext uri="{FF2B5EF4-FFF2-40B4-BE49-F238E27FC236}">
                <a16:creationId xmlns:a16="http://schemas.microsoft.com/office/drawing/2014/main" id="{EC5E8998-82BA-C149-A5C8-41657CF517F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393206">
            <a:off x="2523214" y="1420363"/>
            <a:ext cx="1639460" cy="1686405"/>
          </a:xfrm>
          <a:prstGeom prst="rect">
            <a:avLst/>
          </a:prstGeom>
          <a:solidFill>
            <a:schemeClr val="bg1"/>
          </a:solidFill>
          <a:ln w="82550" cap="sq">
            <a:solidFill>
              <a:schemeClr val="bg1"/>
            </a:solidFill>
            <a:miter lim="800000"/>
          </a:ln>
          <a:effectLst>
            <a:outerShdw blurRad="76200" dist="38100" dir="8100000" algn="tr" rotWithShape="0">
              <a:schemeClr val="accent2">
                <a:lumMod val="75000"/>
                <a:lumOff val="25000"/>
                <a:alpha val="40000"/>
              </a:schemeClr>
            </a:outerShdw>
          </a:effectLst>
        </p:spPr>
      </p:pic>
      <p:pic>
        <p:nvPicPr>
          <p:cNvPr id="10" name="Picture 9">
            <a:extLst>
              <a:ext uri="{FF2B5EF4-FFF2-40B4-BE49-F238E27FC236}">
                <a16:creationId xmlns:a16="http://schemas.microsoft.com/office/drawing/2014/main" id="{B5D93571-194F-49C8-A6DE-5E2B38C61306}"/>
              </a:ext>
            </a:extLst>
          </p:cNvPr>
          <p:cNvPicPr>
            <a:picLocks noChangeAspect="1"/>
          </p:cNvPicPr>
          <p:nvPr/>
        </p:nvPicPr>
        <p:blipFill>
          <a:blip r:embed="rId4"/>
          <a:stretch>
            <a:fillRect/>
          </a:stretch>
        </p:blipFill>
        <p:spPr>
          <a:xfrm rot="241970">
            <a:off x="4595618" y="1117696"/>
            <a:ext cx="1689857" cy="20157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B74BBFAC-57C0-46E4-B606-9DAC911B17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77688">
            <a:off x="332906" y="1171310"/>
            <a:ext cx="1719043" cy="1911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BD15C258-750D-4457-87C2-60C3926522AC}"/>
              </a:ext>
            </a:extLst>
          </p:cNvPr>
          <p:cNvPicPr>
            <a:picLocks noChangeAspect="1"/>
          </p:cNvPicPr>
          <p:nvPr/>
        </p:nvPicPr>
        <p:blipFill>
          <a:blip r:embed="rId6"/>
          <a:stretch>
            <a:fillRect/>
          </a:stretch>
        </p:blipFill>
        <p:spPr>
          <a:xfrm rot="21427330">
            <a:off x="6663608" y="1411499"/>
            <a:ext cx="2288963" cy="1705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Google Shape;209;p43">
            <a:extLst>
              <a:ext uri="{FF2B5EF4-FFF2-40B4-BE49-F238E27FC236}">
                <a16:creationId xmlns:a16="http://schemas.microsoft.com/office/drawing/2014/main" id="{F1A32587-8789-4310-9B82-2C2A84D28CBD}"/>
              </a:ext>
            </a:extLst>
          </p:cNvPr>
          <p:cNvSpPr txBox="1">
            <a:spLocks noGrp="1"/>
          </p:cNvSpPr>
          <p:nvPr>
            <p:ph type="title"/>
          </p:nvPr>
        </p:nvSpPr>
        <p:spPr>
          <a:xfrm>
            <a:off x="295371" y="208261"/>
            <a:ext cx="5691535" cy="572700"/>
          </a:xfrm>
          <a:prstGeom prst="rect">
            <a:avLst/>
          </a:prstGeom>
          <a:noFill/>
          <a:ln>
            <a:noFill/>
          </a:ln>
        </p:spPr>
        <p:txBody>
          <a:bodyPr spcFirstLastPara="1" wrap="square" lIns="91425" tIns="91425" rIns="91425" bIns="91425" anchor="t" anchorCtr="0">
            <a:noAutofit/>
          </a:bodyPr>
          <a:lstStyle/>
          <a:p>
            <a:r>
              <a:rPr lang="en-US" dirty="0"/>
              <a:t>Why do we need to preserve?</a:t>
            </a:r>
          </a:p>
        </p:txBody>
      </p:sp>
      <p:sp>
        <p:nvSpPr>
          <p:cNvPr id="14" name="Subtitle 2">
            <a:extLst>
              <a:ext uri="{FF2B5EF4-FFF2-40B4-BE49-F238E27FC236}">
                <a16:creationId xmlns:a16="http://schemas.microsoft.com/office/drawing/2014/main" id="{6C8DC0B7-5D1A-4F91-9102-8C17047D4E94}"/>
              </a:ext>
            </a:extLst>
          </p:cNvPr>
          <p:cNvSpPr txBox="1">
            <a:spLocks/>
          </p:cNvSpPr>
          <p:nvPr/>
        </p:nvSpPr>
        <p:spPr>
          <a:xfrm>
            <a:off x="457203" y="3438565"/>
            <a:ext cx="8617527" cy="1704935"/>
          </a:xfrm>
          <a:prstGeom prst="rect">
            <a:avLst/>
          </a:prstGeom>
          <a:solidFill>
            <a:schemeClr val="tx1">
              <a:alpha val="80000"/>
            </a:schemeClr>
          </a:solidFill>
        </p:spPr>
        <p:txBody>
          <a:bodyPr wrap="square" lIns="365760" tIns="182880" rIns="365760" bIns="182880">
            <a:noAutofit/>
          </a:bodyPr>
          <a:lstStyle>
            <a:lvl1pPr marL="342900" indent="-342900" algn="l" rtl="0" eaLnBrk="0" fontAlgn="base" hangingPunct="0">
              <a:spcBef>
                <a:spcPct val="20000"/>
              </a:spcBef>
              <a:spcAft>
                <a:spcPct val="0"/>
              </a:spcAft>
              <a:buSzPct val="100000"/>
              <a:buChar char="•"/>
              <a:defRPr sz="30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defRPr>
            </a:lvl2pPr>
            <a:lvl3pPr marL="1143000" indent="-228600" algn="l" rtl="0" eaLnBrk="0" fontAlgn="base" hangingPunct="0">
              <a:spcBef>
                <a:spcPct val="20000"/>
              </a:spcBef>
              <a:spcAft>
                <a:spcPct val="0"/>
              </a:spcAft>
              <a:buSzPct val="100000"/>
              <a:buChar char="•"/>
              <a:defRPr sz="2400">
                <a:solidFill>
                  <a:schemeClr val="tx1"/>
                </a:solidFill>
                <a:latin typeface="+mn-lt"/>
              </a:defRPr>
            </a:lvl3pPr>
            <a:lvl4pPr marL="1600200" indent="-228600" algn="l" rtl="0" eaLnBrk="0" fontAlgn="base" hangingPunct="0">
              <a:spcBef>
                <a:spcPct val="20000"/>
              </a:spcBef>
              <a:spcAft>
                <a:spcPct val="0"/>
              </a:spcAft>
              <a:buSzPct val="100000"/>
              <a:buChar char="–"/>
              <a:defRPr>
                <a:solidFill>
                  <a:schemeClr val="tx1"/>
                </a:solidFill>
                <a:latin typeface="+mn-lt"/>
              </a:defRPr>
            </a:lvl4pPr>
            <a:lvl5pPr marL="2057400" indent="-228600" algn="l" rtl="0" eaLnBrk="0" fontAlgn="base" hangingPunct="0">
              <a:spcBef>
                <a:spcPct val="20000"/>
              </a:spcBef>
              <a:spcAft>
                <a:spcPct val="0"/>
              </a:spcAft>
              <a:buSzPct val="100000"/>
              <a:buChar char="•"/>
              <a:defRPr sz="1600">
                <a:solidFill>
                  <a:schemeClr val="tx1"/>
                </a:solidFill>
                <a:latin typeface="+mn-lt"/>
              </a:defRPr>
            </a:lvl5pPr>
            <a:lvl6pPr marL="2514600" indent="-228600" algn="l" rtl="0" eaLnBrk="0" fontAlgn="base" hangingPunct="0">
              <a:spcBef>
                <a:spcPct val="20000"/>
              </a:spcBef>
              <a:spcAft>
                <a:spcPct val="0"/>
              </a:spcAft>
              <a:buSzPct val="100000"/>
              <a:buChar char="•"/>
              <a:defRPr sz="1600">
                <a:solidFill>
                  <a:schemeClr val="tx1"/>
                </a:solidFill>
                <a:latin typeface="+mn-lt"/>
              </a:defRPr>
            </a:lvl6pPr>
            <a:lvl7pPr marL="2971800" indent="-228600" algn="l" rtl="0" eaLnBrk="0" fontAlgn="base" hangingPunct="0">
              <a:spcBef>
                <a:spcPct val="20000"/>
              </a:spcBef>
              <a:spcAft>
                <a:spcPct val="0"/>
              </a:spcAft>
              <a:buSzPct val="100000"/>
              <a:buChar char="•"/>
              <a:defRPr sz="1600">
                <a:solidFill>
                  <a:schemeClr val="tx1"/>
                </a:solidFill>
                <a:latin typeface="+mn-lt"/>
              </a:defRPr>
            </a:lvl7pPr>
            <a:lvl8pPr marL="3429000" indent="-228600" algn="l" rtl="0" eaLnBrk="0" fontAlgn="base" hangingPunct="0">
              <a:spcBef>
                <a:spcPct val="20000"/>
              </a:spcBef>
              <a:spcAft>
                <a:spcPct val="0"/>
              </a:spcAft>
              <a:buSzPct val="100000"/>
              <a:buChar char="•"/>
              <a:defRPr sz="1600">
                <a:solidFill>
                  <a:schemeClr val="tx1"/>
                </a:solidFill>
                <a:latin typeface="+mn-lt"/>
              </a:defRPr>
            </a:lvl8pPr>
            <a:lvl9pPr marL="3886200" indent="-228600" algn="l" rtl="0" eaLnBrk="0" fontAlgn="base" hangingPunct="0">
              <a:spcBef>
                <a:spcPct val="20000"/>
              </a:spcBef>
              <a:spcAft>
                <a:spcPct val="0"/>
              </a:spcAft>
              <a:buSzPct val="100000"/>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000000"/>
              </a:buClr>
              <a:buSzPct val="100000"/>
              <a:buFont typeface="Arial"/>
              <a:buNone/>
              <a:tabLst/>
              <a:defRPr/>
            </a:pPr>
            <a:r>
              <a:rPr kumimoji="0" lang="en-US" sz="1800" b="1" i="0" u="none" strike="noStrike" kern="0" cap="none" spc="0" normalizeH="0" baseline="0" noProof="0" dirty="0">
                <a:ln>
                  <a:noFill/>
                </a:ln>
                <a:solidFill>
                  <a:srgbClr val="FFC627"/>
                </a:solidFill>
                <a:effectLst/>
                <a:uLnTx/>
                <a:uFillTx/>
                <a:latin typeface="Arial"/>
                <a:ea typeface="+mn-ea"/>
                <a:cs typeface="+mn-cs"/>
                <a:sym typeface="Arial"/>
              </a:rPr>
              <a:t>Arizona Archives Matrix Project (2012)</a:t>
            </a:r>
          </a:p>
          <a:p>
            <a:pPr marL="0" marR="0" lvl="0" indent="0" algn="l" defTabSz="914400" rtl="0" eaLnBrk="0" fontAlgn="base" latinLnBrk="0" hangingPunct="0">
              <a:lnSpc>
                <a:spcPct val="100000"/>
              </a:lnSpc>
              <a:spcBef>
                <a:spcPct val="20000"/>
              </a:spcBef>
              <a:spcAft>
                <a:spcPct val="0"/>
              </a:spcAft>
              <a:buClr>
                <a:srgbClr val="000000"/>
              </a:buClr>
              <a:buSzPct val="100000"/>
              <a:buFont typeface="Arial"/>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sym typeface="Arial"/>
              </a:rPr>
              <a:t>Latinx</a:t>
            </a: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mn-cs"/>
                <a:sym typeface="Arial"/>
              </a:rPr>
              <a:t>Black</a:t>
            </a: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 </a:t>
            </a:r>
            <a:r>
              <a:rPr kumimoji="0" lang="en-US" sz="1800" b="1" i="0" u="none" strike="noStrike" kern="0" cap="none" spc="0" normalizeH="0" baseline="0" noProof="0" dirty="0">
                <a:ln>
                  <a:noFill/>
                </a:ln>
                <a:solidFill>
                  <a:srgbClr val="FFFFFF"/>
                </a:solidFill>
                <a:effectLst/>
                <a:uLnTx/>
                <a:uFillTx/>
                <a:latin typeface="Arial"/>
                <a:ea typeface="+mn-ea"/>
                <a:cs typeface="+mn-cs"/>
                <a:sym typeface="Arial"/>
              </a:rPr>
              <a:t>Asian and Pacific Islander, </a:t>
            </a: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and </a:t>
            </a:r>
            <a:r>
              <a:rPr kumimoji="0" lang="en-US" sz="1800" b="1" i="0" u="none" strike="noStrike" kern="0" cap="none" spc="0" normalizeH="0" baseline="0" noProof="0" dirty="0">
                <a:ln>
                  <a:noFill/>
                </a:ln>
                <a:solidFill>
                  <a:srgbClr val="FFFFFF"/>
                </a:solidFill>
                <a:effectLst/>
                <a:uLnTx/>
                <a:uFillTx/>
                <a:latin typeface="Arial"/>
                <a:ea typeface="+mn-ea"/>
                <a:cs typeface="+mn-cs"/>
                <a:sym typeface="Arial"/>
              </a:rPr>
              <a:t>LGBTQ</a:t>
            </a: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 community make </a:t>
            </a:r>
          </a:p>
          <a:p>
            <a:pPr marL="0" marR="0" lvl="0" indent="0" algn="l" defTabSz="914400" rtl="0" eaLnBrk="0" fontAlgn="base" latinLnBrk="0" hangingPunct="0">
              <a:lnSpc>
                <a:spcPct val="100000"/>
              </a:lnSpc>
              <a:spcBef>
                <a:spcPct val="20000"/>
              </a:spcBef>
              <a:spcAft>
                <a:spcPct val="0"/>
              </a:spcAft>
              <a:buClr>
                <a:srgbClr val="000000"/>
              </a:buClr>
              <a:buSzPct val="100000"/>
              <a:buFont typeface="Arial"/>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up over </a:t>
            </a:r>
            <a:r>
              <a:rPr kumimoji="0" lang="en-US" sz="1800" b="1" i="0" u="none" strike="noStrike" kern="0" cap="none" spc="0" normalizeH="0" baseline="0" noProof="0" dirty="0">
                <a:ln>
                  <a:noFill/>
                </a:ln>
                <a:solidFill>
                  <a:srgbClr val="FFFFFF"/>
                </a:solidFill>
                <a:effectLst/>
                <a:uLnTx/>
                <a:uFillTx/>
                <a:latin typeface="Arial"/>
                <a:ea typeface="+mn-ea"/>
                <a:cs typeface="+mn-cs"/>
                <a:sym typeface="Arial"/>
              </a:rPr>
              <a:t>42% </a:t>
            </a: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of Arizona’s population but are only represented in </a:t>
            </a:r>
            <a:r>
              <a:rPr kumimoji="0" lang="en-US" sz="1800" b="1" i="0" u="none" strike="noStrike" kern="0" cap="none" spc="0" normalizeH="0" baseline="0" noProof="0" dirty="0">
                <a:ln>
                  <a:noFill/>
                </a:ln>
                <a:solidFill>
                  <a:srgbClr val="FFFFFF"/>
                </a:solidFill>
                <a:effectLst/>
                <a:uLnTx/>
                <a:uFillTx/>
                <a:latin typeface="Arial"/>
                <a:ea typeface="+mn-ea"/>
                <a:cs typeface="+mn-cs"/>
                <a:sym typeface="Arial"/>
              </a:rPr>
              <a:t>0 to 2% </a:t>
            </a:r>
          </a:p>
          <a:p>
            <a:pPr marL="0" marR="0" lvl="0" indent="0" algn="l" defTabSz="914400" rtl="0" eaLnBrk="0" fontAlgn="base" latinLnBrk="0" hangingPunct="0">
              <a:lnSpc>
                <a:spcPct val="100000"/>
              </a:lnSpc>
              <a:spcBef>
                <a:spcPct val="20000"/>
              </a:spcBef>
              <a:spcAft>
                <a:spcPct val="0"/>
              </a:spcAft>
              <a:buClr>
                <a:srgbClr val="000000"/>
              </a:buClr>
              <a:buSzPct val="100000"/>
              <a:buFont typeface="Arial"/>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sym typeface="Arial"/>
              </a:rPr>
              <a:t>of known archival collections.</a:t>
            </a:r>
          </a:p>
        </p:txBody>
      </p:sp>
    </p:spTree>
    <p:extLst>
      <p:ext uri="{BB962C8B-B14F-4D97-AF65-F5344CB8AC3E}">
        <p14:creationId xmlns:p14="http://schemas.microsoft.com/office/powerpoint/2010/main" val="2822427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7"/>
        <p:cNvGrpSpPr/>
        <p:nvPr/>
      </p:nvGrpSpPr>
      <p:grpSpPr>
        <a:xfrm>
          <a:off x="0" y="0"/>
          <a:ext cx="0" cy="0"/>
          <a:chOff x="0" y="0"/>
          <a:chExt cx="0" cy="0"/>
        </a:xfrm>
      </p:grpSpPr>
      <p:sp>
        <p:nvSpPr>
          <p:cNvPr id="9" name="Google Shape;209;p43">
            <a:extLst>
              <a:ext uri="{FF2B5EF4-FFF2-40B4-BE49-F238E27FC236}">
                <a16:creationId xmlns:a16="http://schemas.microsoft.com/office/drawing/2014/main" id="{10DA4A24-B6EA-41BF-8BE4-784DEC6ED7BE}"/>
              </a:ext>
            </a:extLst>
          </p:cNvPr>
          <p:cNvSpPr txBox="1">
            <a:spLocks/>
          </p:cNvSpPr>
          <p:nvPr/>
        </p:nvSpPr>
        <p:spPr>
          <a:xfrm>
            <a:off x="246812" y="170853"/>
            <a:ext cx="4129245" cy="137491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highlight>
                  <a:schemeClr val="accent1"/>
                </a:highlight>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2800" b="1" i="0" u="none" strike="noStrike" cap="none">
                <a:solidFill>
                  <a:schemeClr val="dk1"/>
                </a:solidFill>
                <a:latin typeface="Arial"/>
                <a:ea typeface="Arial"/>
                <a:cs typeface="Arial"/>
                <a:sym typeface="Arial"/>
              </a:defRPr>
            </a:lvl9pPr>
          </a:lstStyle>
          <a:p>
            <a:r>
              <a:rPr lang="en-US" dirty="0">
                <a:solidFill>
                  <a:schemeClr val="bg1"/>
                </a:solidFill>
                <a:highlight>
                  <a:srgbClr val="000000"/>
                </a:highlight>
              </a:rPr>
              <a:t>Ready to be a Community Archivist!</a:t>
            </a:r>
          </a:p>
          <a:p>
            <a:r>
              <a:rPr lang="en-US" dirty="0"/>
              <a:t>What’s an oral history interview?</a:t>
            </a:r>
            <a:endParaRPr lang="en-US" sz="1800" dirty="0">
              <a:solidFill>
                <a:schemeClr val="lt1"/>
              </a:solidFill>
              <a:highlight>
                <a:schemeClr val="dk1"/>
              </a:highlight>
            </a:endParaRPr>
          </a:p>
        </p:txBody>
      </p:sp>
      <p:sp>
        <p:nvSpPr>
          <p:cNvPr id="6" name="Rectangle 5">
            <a:extLst>
              <a:ext uri="{FF2B5EF4-FFF2-40B4-BE49-F238E27FC236}">
                <a16:creationId xmlns:a16="http://schemas.microsoft.com/office/drawing/2014/main" id="{582FBB7D-B3C6-434B-B86F-C84C25D19C7E}"/>
              </a:ext>
            </a:extLst>
          </p:cNvPr>
          <p:cNvSpPr/>
          <p:nvPr/>
        </p:nvSpPr>
        <p:spPr>
          <a:xfrm>
            <a:off x="246812" y="2855561"/>
            <a:ext cx="3955074" cy="1938992"/>
          </a:xfrm>
          <a:prstGeom prst="rect">
            <a:avLst/>
          </a:prstGeom>
        </p:spPr>
        <p:txBody>
          <a:bodyPr wrap="square">
            <a:spAutoFit/>
          </a:bodyPr>
          <a:lstStyle/>
          <a:p>
            <a:r>
              <a:rPr lang="en-US" sz="2400" dirty="0"/>
              <a:t>The verbal preservation </a:t>
            </a:r>
          </a:p>
          <a:p>
            <a:r>
              <a:rPr lang="en-US" sz="2400" dirty="0"/>
              <a:t>of history and memory. </a:t>
            </a:r>
          </a:p>
          <a:p>
            <a:r>
              <a:rPr lang="en-US" sz="2400" dirty="0"/>
              <a:t>This method allows individuals to create and control their own narratives! </a:t>
            </a:r>
          </a:p>
        </p:txBody>
      </p:sp>
      <p:pic>
        <p:nvPicPr>
          <p:cNvPr id="12" name="Picture 11">
            <a:extLst>
              <a:ext uri="{FF2B5EF4-FFF2-40B4-BE49-F238E27FC236}">
                <a16:creationId xmlns:a16="http://schemas.microsoft.com/office/drawing/2014/main" id="{15FC9D4E-8B3E-492E-A3BA-FCA881D7BCF9}"/>
              </a:ext>
            </a:extLst>
          </p:cNvPr>
          <p:cNvPicPr>
            <a:picLocks noChangeAspect="1"/>
          </p:cNvPicPr>
          <p:nvPr/>
        </p:nvPicPr>
        <p:blipFill rotWithShape="1">
          <a:blip r:embed="rId3"/>
          <a:srcRect l="125" t="28783" r="37291"/>
          <a:stretch/>
        </p:blipFill>
        <p:spPr>
          <a:xfrm>
            <a:off x="4572003" y="664021"/>
            <a:ext cx="4571997" cy="3663044"/>
          </a:xfrm>
          <a:prstGeom prst="rect">
            <a:avLst/>
          </a:prstGeom>
        </p:spPr>
      </p:pic>
    </p:spTree>
    <p:extLst>
      <p:ext uri="{BB962C8B-B14F-4D97-AF65-F5344CB8AC3E}">
        <p14:creationId xmlns:p14="http://schemas.microsoft.com/office/powerpoint/2010/main" val="1525650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663C8B-7E93-4D6D-8808-43BBA8E0F9EB}"/>
              </a:ext>
            </a:extLst>
          </p:cNvPr>
          <p:cNvSpPr>
            <a:spLocks noGrp="1"/>
          </p:cNvSpPr>
          <p:nvPr>
            <p:ph type="title"/>
          </p:nvPr>
        </p:nvSpPr>
        <p:spPr>
          <a:xfrm>
            <a:off x="525891" y="99884"/>
            <a:ext cx="5796563" cy="572700"/>
          </a:xfrm>
        </p:spPr>
        <p:txBody>
          <a:bodyPr/>
          <a:lstStyle/>
          <a:p>
            <a:r>
              <a:rPr lang="en-US" sz="3600" dirty="0"/>
              <a:t>Show and Share Activity: </a:t>
            </a:r>
            <a:br>
              <a:rPr lang="en-US" sz="6000" dirty="0"/>
            </a:br>
            <a:r>
              <a:rPr lang="en-US" sz="2800" b="0" dirty="0"/>
              <a:t>Who would you interview? Why?</a:t>
            </a:r>
            <a:endParaRPr lang="en-US" sz="6000" b="0" dirty="0"/>
          </a:p>
        </p:txBody>
      </p:sp>
      <p:pic>
        <p:nvPicPr>
          <p:cNvPr id="7" name="Picture 6">
            <a:extLst>
              <a:ext uri="{FF2B5EF4-FFF2-40B4-BE49-F238E27FC236}">
                <a16:creationId xmlns:a16="http://schemas.microsoft.com/office/drawing/2014/main" id="{9ECD542A-963F-489F-9DAA-6472F76D251A}"/>
              </a:ext>
            </a:extLst>
          </p:cNvPr>
          <p:cNvPicPr>
            <a:picLocks noChangeAspect="1"/>
          </p:cNvPicPr>
          <p:nvPr/>
        </p:nvPicPr>
        <p:blipFill rotWithShape="1">
          <a:blip r:embed="rId2"/>
          <a:srcRect r="2327"/>
          <a:stretch/>
        </p:blipFill>
        <p:spPr>
          <a:xfrm>
            <a:off x="624804" y="1550491"/>
            <a:ext cx="5175499" cy="3241968"/>
          </a:xfrm>
          <a:prstGeom prst="rect">
            <a:avLst/>
          </a:prstGeom>
        </p:spPr>
      </p:pic>
      <p:pic>
        <p:nvPicPr>
          <p:cNvPr id="9" name="Picture 8">
            <a:extLst>
              <a:ext uri="{FF2B5EF4-FFF2-40B4-BE49-F238E27FC236}">
                <a16:creationId xmlns:a16="http://schemas.microsoft.com/office/drawing/2014/main" id="{7A38DC5B-28C2-4439-8168-71C90C95D085}"/>
              </a:ext>
            </a:extLst>
          </p:cNvPr>
          <p:cNvPicPr>
            <a:picLocks noChangeAspect="1"/>
          </p:cNvPicPr>
          <p:nvPr/>
        </p:nvPicPr>
        <p:blipFill>
          <a:blip r:embed="rId3"/>
          <a:stretch>
            <a:fillRect/>
          </a:stretch>
        </p:blipFill>
        <p:spPr>
          <a:xfrm>
            <a:off x="6022201" y="1550491"/>
            <a:ext cx="2541381" cy="3241968"/>
          </a:xfrm>
          <a:prstGeom prst="rect">
            <a:avLst/>
          </a:prstGeom>
        </p:spPr>
      </p:pic>
    </p:spTree>
    <p:extLst>
      <p:ext uri="{BB962C8B-B14F-4D97-AF65-F5344CB8AC3E}">
        <p14:creationId xmlns:p14="http://schemas.microsoft.com/office/powerpoint/2010/main" val="4152693482"/>
      </p:ext>
    </p:extLst>
  </p:cSld>
  <p:clrMapOvr>
    <a:masterClrMapping/>
  </p:clrMapOvr>
</p:sld>
</file>

<file path=ppt/theme/theme1.xml><?xml version="1.0" encoding="utf-8"?>
<a:theme xmlns:a="http://schemas.openxmlformats.org/drawingml/2006/main" name="2020 ASU Template Master">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12529</TotalTime>
  <Words>820</Words>
  <Application>Microsoft Office PowerPoint</Application>
  <PresentationFormat>On-screen Show (16:9)</PresentationFormat>
  <Paragraphs>102</Paragraphs>
  <Slides>19</Slides>
  <Notes>15</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19</vt:i4>
      </vt:variant>
    </vt:vector>
  </HeadingPairs>
  <TitlesOfParts>
    <vt:vector size="21" baseType="lpstr">
      <vt:lpstr>Arial</vt:lpstr>
      <vt:lpstr>2020 ASU Template Master</vt:lpstr>
      <vt:lpstr>PowerPoint Presentation</vt:lpstr>
      <vt:lpstr>Indigenous Land Acknowledgement</vt:lpstr>
      <vt:lpstr>Community-Driven Archives (CDA) Initiative</vt:lpstr>
      <vt:lpstr>What’s an Archive and Archivist? </vt:lpstr>
      <vt:lpstr>PowerPoint Presentation</vt:lpstr>
      <vt:lpstr>PowerPoint Presentation</vt:lpstr>
      <vt:lpstr>Why do we need to preserve?</vt:lpstr>
      <vt:lpstr>PowerPoint Presentation</vt:lpstr>
      <vt:lpstr>Show and Share Activity:  Who would you interview? Why?</vt:lpstr>
      <vt:lpstr>1. Select person to interview</vt:lpstr>
      <vt:lpstr>Interview Information  Form Activity</vt:lpstr>
      <vt:lpstr>2. Create an  outline for the interview.</vt:lpstr>
      <vt:lpstr>3. Record the conversation.</vt:lpstr>
      <vt:lpstr>Interview  Practice Activity</vt:lpstr>
      <vt:lpstr>4. Edit and preserve the recording.</vt:lpstr>
      <vt:lpstr>PowerPoint Presentation</vt:lpstr>
      <vt:lpstr>Access and Digital Preservation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slides open up your presentation</dc:title>
  <dc:creator>Nancy Godoy</dc:creator>
  <cp:lastModifiedBy>Nancy Godoy</cp:lastModifiedBy>
  <cp:revision>136</cp:revision>
  <dcterms:modified xsi:type="dcterms:W3CDTF">2021-09-22T07:27:16Z</dcterms:modified>
</cp:coreProperties>
</file>